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notesMasterIdLst>
    <p:notesMasterId r:id="rId18"/>
  </p:notesMasterIdLst>
  <p:sldIdLst>
    <p:sldId id="256" r:id="rId2"/>
    <p:sldId id="283" r:id="rId3"/>
    <p:sldId id="284" r:id="rId4"/>
    <p:sldId id="264" r:id="rId5"/>
    <p:sldId id="257" r:id="rId6"/>
    <p:sldId id="260" r:id="rId7"/>
    <p:sldId id="280" r:id="rId8"/>
    <p:sldId id="279" r:id="rId9"/>
    <p:sldId id="267" r:id="rId10"/>
    <p:sldId id="277" r:id="rId11"/>
    <p:sldId id="270" r:id="rId12"/>
    <p:sldId id="271" r:id="rId13"/>
    <p:sldId id="272" r:id="rId14"/>
    <p:sldId id="281" r:id="rId15"/>
    <p:sldId id="282" r:id="rId16"/>
    <p:sldId id="285" r:id="rId17"/>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614E7E-55A2-F058-5A2B-D8E44770FEAA}" v="1164" dt="2022-03-07T17:58:53.346"/>
    <p1510:client id="{904B45C1-C844-2382-D433-1B5602663CA6}" v="50" dt="2022-03-07T14:32:50.62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4660"/>
  </p:normalViewPr>
  <p:slideViewPr>
    <p:cSldViewPr>
      <p:cViewPr varScale="1">
        <p:scale>
          <a:sx n="99" d="100"/>
          <a:sy n="99" d="100"/>
        </p:scale>
        <p:origin x="792"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939E46-FC89-41A1-A44C-4A8F28DE2FE5}" type="doc">
      <dgm:prSet loTypeId="urn:microsoft.com/office/officeart/2005/8/layout/hProcess11" loCatId="process" qsTypeId="urn:microsoft.com/office/officeart/2005/8/quickstyle/simple1" qsCatId="simple" csTypeId="urn:microsoft.com/office/officeart/2005/8/colors/colorful1" csCatId="colorful" phldr="1"/>
      <dgm:spPr/>
    </dgm:pt>
    <dgm:pt modelId="{61CB90FF-A10D-45E8-81CA-312F479EC11B}">
      <dgm:prSet phldrT="[Texte]" phldr="0" custT="1"/>
      <dgm:spPr/>
      <dgm:t>
        <a:bodyPr/>
        <a:lstStyle/>
        <a:p>
          <a:pPr rtl="0">
            <a:lnSpc>
              <a:spcPct val="90000"/>
            </a:lnSpc>
          </a:pPr>
          <a:r>
            <a:rPr lang="fr-FR" sz="1200" b="1" dirty="0">
              <a:latin typeface="Arial Nova"/>
            </a:rPr>
            <a:t>19/03/2019</a:t>
          </a:r>
        </a:p>
        <a:p>
          <a:pPr rtl="0">
            <a:lnSpc>
              <a:spcPct val="100000"/>
            </a:lnSpc>
          </a:pPr>
          <a:r>
            <a:rPr lang="fr-FR" sz="1200" dirty="0">
              <a:latin typeface="Arial Nova"/>
            </a:rPr>
            <a:t>Arrivée en France via Lybie</a:t>
          </a:r>
          <a:r>
            <a:rPr lang="fr-FR" sz="2000" dirty="0">
              <a:latin typeface="Arial Nova"/>
            </a:rPr>
            <a:t> </a:t>
          </a:r>
        </a:p>
      </dgm:t>
    </dgm:pt>
    <dgm:pt modelId="{00AC3E1B-7DDD-4EAA-8A4D-03A65C5EA766}" type="parTrans" cxnId="{31E2596C-BD56-4110-A55F-238C5A7CDCFF}">
      <dgm:prSet/>
      <dgm:spPr/>
      <dgm:t>
        <a:bodyPr/>
        <a:lstStyle/>
        <a:p>
          <a:endParaRPr lang="fr-FR"/>
        </a:p>
      </dgm:t>
    </dgm:pt>
    <dgm:pt modelId="{658CC703-79A5-4B2F-8977-6BAFC7158D0F}" type="sibTrans" cxnId="{31E2596C-BD56-4110-A55F-238C5A7CDCFF}">
      <dgm:prSet/>
      <dgm:spPr/>
      <dgm:t>
        <a:bodyPr/>
        <a:lstStyle/>
        <a:p>
          <a:endParaRPr lang="fr-FR"/>
        </a:p>
      </dgm:t>
    </dgm:pt>
    <dgm:pt modelId="{B233AD35-35F4-47A2-8DC6-49BF9339B173}">
      <dgm:prSet phldrT="[Texte]" phldr="0" custT="1"/>
      <dgm:spPr/>
      <dgm:t>
        <a:bodyPr/>
        <a:lstStyle/>
        <a:p>
          <a:pPr rtl="0"/>
          <a:r>
            <a:rPr lang="fr-FR" sz="1200" b="1" dirty="0">
              <a:latin typeface="Arial Nova"/>
            </a:rPr>
            <a:t>1/04/2021</a:t>
          </a:r>
        </a:p>
        <a:p>
          <a:pPr rtl="0"/>
          <a:r>
            <a:rPr lang="fr-FR" sz="1200" b="0" dirty="0">
              <a:latin typeface="Arial Nova"/>
            </a:rPr>
            <a:t>Appel numéro Solipam</a:t>
          </a:r>
        </a:p>
        <a:p>
          <a:pPr rtl="0"/>
          <a:r>
            <a:rPr lang="fr-FR" sz="1200" b="0" dirty="0">
              <a:latin typeface="Arial Nova"/>
            </a:rPr>
            <a:t>Enceinte 12SA et recherche un hébergement</a:t>
          </a:r>
        </a:p>
        <a:p>
          <a:pPr rtl="0"/>
          <a:r>
            <a:rPr lang="fr-FR" sz="1200" b="0" dirty="0">
              <a:latin typeface="Arial Nova"/>
            </a:rPr>
            <a:t>Aucune demande d’asile depuis sont arrivée </a:t>
          </a:r>
        </a:p>
        <a:p>
          <a:pPr rtl="0"/>
          <a:r>
            <a:rPr lang="fr-FR" sz="1200" b="0" dirty="0">
              <a:latin typeface="Arial Nova"/>
            </a:rPr>
            <a:t>AME ok </a:t>
          </a:r>
        </a:p>
        <a:p>
          <a:pPr rtl="0"/>
          <a:endParaRPr lang="fr-FR" sz="1200" b="1" dirty="0">
            <a:latin typeface="Arial Nova"/>
          </a:endParaRPr>
        </a:p>
      </dgm:t>
    </dgm:pt>
    <dgm:pt modelId="{DD653088-C98E-4CEA-8386-E20BA86A32B0}" type="parTrans" cxnId="{C3EC2217-61EB-4556-A08D-9768A745DA20}">
      <dgm:prSet/>
      <dgm:spPr/>
      <dgm:t>
        <a:bodyPr/>
        <a:lstStyle/>
        <a:p>
          <a:endParaRPr lang="fr-FR"/>
        </a:p>
      </dgm:t>
    </dgm:pt>
    <dgm:pt modelId="{EF718F73-E580-416A-9EFA-5B2A51AECDF5}" type="sibTrans" cxnId="{C3EC2217-61EB-4556-A08D-9768A745DA20}">
      <dgm:prSet/>
      <dgm:spPr/>
      <dgm:t>
        <a:bodyPr/>
        <a:lstStyle/>
        <a:p>
          <a:endParaRPr lang="fr-FR"/>
        </a:p>
      </dgm:t>
    </dgm:pt>
    <dgm:pt modelId="{A8BED328-54F9-4F74-88FB-428C3E40D09F}">
      <dgm:prSet phldrT="[Texte]" phldr="0" custT="1"/>
      <dgm:spPr/>
      <dgm:t>
        <a:bodyPr/>
        <a:lstStyle/>
        <a:p>
          <a:pPr rtl="0"/>
          <a:r>
            <a:rPr lang="fr-FR" sz="1200" b="1" dirty="0">
              <a:latin typeface="Arial Nova"/>
            </a:rPr>
            <a:t>25/05/2021</a:t>
          </a:r>
        </a:p>
        <a:p>
          <a:pPr rtl="0"/>
          <a:r>
            <a:rPr lang="fr-FR" sz="1200" b="0" dirty="0">
              <a:latin typeface="Arial Nova"/>
            </a:rPr>
            <a:t>Admission CHU pour toute la grossesse</a:t>
          </a:r>
        </a:p>
      </dgm:t>
    </dgm:pt>
    <dgm:pt modelId="{A2FB08AF-47A8-4CB1-9DC0-B1E51831A3D6}" type="parTrans" cxnId="{0449870C-56E4-41E7-A7C8-7C5F5A8DE32B}">
      <dgm:prSet/>
      <dgm:spPr/>
      <dgm:t>
        <a:bodyPr/>
        <a:lstStyle/>
        <a:p>
          <a:endParaRPr lang="fr-FR"/>
        </a:p>
      </dgm:t>
    </dgm:pt>
    <dgm:pt modelId="{AC77CCD2-1BB2-440F-ACC2-77D52962125E}" type="sibTrans" cxnId="{0449870C-56E4-41E7-A7C8-7C5F5A8DE32B}">
      <dgm:prSet/>
      <dgm:spPr/>
      <dgm:t>
        <a:bodyPr/>
        <a:lstStyle/>
        <a:p>
          <a:endParaRPr lang="fr-FR"/>
        </a:p>
      </dgm:t>
    </dgm:pt>
    <dgm:pt modelId="{F6E8D598-FDD6-41C2-B732-568C886D7C7E}">
      <dgm:prSet phldr="0"/>
      <dgm:spPr/>
      <dgm:t>
        <a:bodyPr/>
        <a:lstStyle/>
        <a:p>
          <a:pPr rtl="0"/>
          <a:r>
            <a:rPr lang="fr-FR" b="1" dirty="0">
              <a:latin typeface="Arial Nova"/>
            </a:rPr>
            <a:t>02/08/2021 </a:t>
          </a:r>
          <a:r>
            <a:rPr lang="fr-FR" b="0" dirty="0">
              <a:latin typeface="Arial Nova"/>
            </a:rPr>
            <a:t>Demande d’asile</a:t>
          </a:r>
        </a:p>
      </dgm:t>
    </dgm:pt>
    <dgm:pt modelId="{6654F616-7742-428A-85E3-1E29108F04EE}" type="parTrans" cxnId="{45593BB6-63F2-4078-A1CB-B1F974ABE503}">
      <dgm:prSet/>
      <dgm:spPr/>
      <dgm:t>
        <a:bodyPr/>
        <a:lstStyle/>
        <a:p>
          <a:endParaRPr lang="fr-FR"/>
        </a:p>
      </dgm:t>
    </dgm:pt>
    <dgm:pt modelId="{C2F4CF7F-3B3E-4636-8B9B-B01827DC9C9A}" type="sibTrans" cxnId="{45593BB6-63F2-4078-A1CB-B1F974ABE503}">
      <dgm:prSet/>
      <dgm:spPr/>
      <dgm:t>
        <a:bodyPr/>
        <a:lstStyle/>
        <a:p>
          <a:endParaRPr lang="fr-FR"/>
        </a:p>
      </dgm:t>
    </dgm:pt>
    <dgm:pt modelId="{484DCE74-9406-49C8-98FA-EBCDB1F1D31F}">
      <dgm:prSet phldr="0" custT="1"/>
      <dgm:spPr/>
      <dgm:t>
        <a:bodyPr/>
        <a:lstStyle/>
        <a:p>
          <a:pPr rtl="0"/>
          <a:r>
            <a:rPr lang="fr-FR" sz="1200" b="1" dirty="0">
              <a:latin typeface="Arial Nova"/>
            </a:rPr>
            <a:t>06/04/2021</a:t>
          </a:r>
        </a:p>
        <a:p>
          <a:pPr rtl="0"/>
          <a:r>
            <a:rPr lang="fr-FR" sz="1200" b="0" dirty="0">
              <a:latin typeface="Arial Nova"/>
            </a:rPr>
            <a:t>Hébergement via UTOPIA à la Halte de nuit pour 15 j</a:t>
          </a:r>
        </a:p>
      </dgm:t>
    </dgm:pt>
    <dgm:pt modelId="{44C3EE5F-4350-4D56-8503-74F17905CE6F}" type="parTrans" cxnId="{9534ADF3-3E52-41AA-BE8D-B45DBB15732C}">
      <dgm:prSet/>
      <dgm:spPr/>
      <dgm:t>
        <a:bodyPr/>
        <a:lstStyle/>
        <a:p>
          <a:endParaRPr lang="fr-FR"/>
        </a:p>
      </dgm:t>
    </dgm:pt>
    <dgm:pt modelId="{496F25E0-3382-468F-AA2E-BBD9315CD574}" type="sibTrans" cxnId="{9534ADF3-3E52-41AA-BE8D-B45DBB15732C}">
      <dgm:prSet/>
      <dgm:spPr/>
      <dgm:t>
        <a:bodyPr/>
        <a:lstStyle/>
        <a:p>
          <a:endParaRPr lang="fr-FR"/>
        </a:p>
      </dgm:t>
    </dgm:pt>
    <dgm:pt modelId="{38B79A13-37DD-4DE1-A4F7-4963E569D014}">
      <dgm:prSet phldr="0" custT="1"/>
      <dgm:spPr/>
      <dgm:t>
        <a:bodyPr/>
        <a:lstStyle/>
        <a:p>
          <a:pPr rtl="0"/>
          <a:r>
            <a:rPr lang="fr-FR" sz="1200" b="1" dirty="0">
              <a:latin typeface="Arial Nova"/>
            </a:rPr>
            <a:t>14/04/2021</a:t>
          </a:r>
        </a:p>
        <a:p>
          <a:pPr rtl="0"/>
          <a:r>
            <a:rPr lang="fr-FR" sz="1200" b="0" dirty="0">
              <a:latin typeface="Arial Nova"/>
            </a:rPr>
            <a:t>Début de suivi de grossesse à Maternité 1</a:t>
          </a:r>
        </a:p>
        <a:p>
          <a:pPr rtl="0"/>
          <a:endParaRPr lang="fr-FR" sz="1200" dirty="0">
            <a:latin typeface="Arial Nova"/>
          </a:endParaRPr>
        </a:p>
      </dgm:t>
    </dgm:pt>
    <dgm:pt modelId="{7366C3ED-EEF4-4A69-B546-25DA2D9A7AE0}" type="parTrans" cxnId="{A073C1E6-FE9A-4C55-B7B1-0F5016830721}">
      <dgm:prSet/>
      <dgm:spPr/>
      <dgm:t>
        <a:bodyPr/>
        <a:lstStyle/>
        <a:p>
          <a:endParaRPr lang="fr-FR"/>
        </a:p>
      </dgm:t>
    </dgm:pt>
    <dgm:pt modelId="{6DDC3457-E57F-4ED5-86F4-7F17662D8E78}" type="sibTrans" cxnId="{A073C1E6-FE9A-4C55-B7B1-0F5016830721}">
      <dgm:prSet/>
      <dgm:spPr/>
      <dgm:t>
        <a:bodyPr/>
        <a:lstStyle/>
        <a:p>
          <a:endParaRPr lang="fr-FR"/>
        </a:p>
      </dgm:t>
    </dgm:pt>
    <dgm:pt modelId="{68A5EF26-8AE9-4FEC-AFDA-32875D30FB99}" type="pres">
      <dgm:prSet presAssocID="{A3939E46-FC89-41A1-A44C-4A8F28DE2FE5}" presName="Name0" presStyleCnt="0">
        <dgm:presLayoutVars>
          <dgm:dir/>
          <dgm:resizeHandles val="exact"/>
        </dgm:presLayoutVars>
      </dgm:prSet>
      <dgm:spPr/>
    </dgm:pt>
    <dgm:pt modelId="{834E0DA0-5373-4286-99CD-41479C02FD8D}" type="pres">
      <dgm:prSet presAssocID="{A3939E46-FC89-41A1-A44C-4A8F28DE2FE5}" presName="arrow" presStyleLbl="bgShp" presStyleIdx="0" presStyleCnt="1" custLinFactNeighborX="112" custLinFactNeighborY="3559"/>
      <dgm:spPr/>
    </dgm:pt>
    <dgm:pt modelId="{06291EEF-E2B7-4258-A756-8688FDAF925E}" type="pres">
      <dgm:prSet presAssocID="{A3939E46-FC89-41A1-A44C-4A8F28DE2FE5}" presName="points" presStyleCnt="0"/>
      <dgm:spPr/>
    </dgm:pt>
    <dgm:pt modelId="{67775DB3-A679-47A4-97EC-C014C93ACBA0}" type="pres">
      <dgm:prSet presAssocID="{61CB90FF-A10D-45E8-81CA-312F479EC11B}" presName="compositeA" presStyleCnt="0"/>
      <dgm:spPr/>
    </dgm:pt>
    <dgm:pt modelId="{38A7B76E-F9E7-4007-ABD1-F2F7C328FFA5}" type="pres">
      <dgm:prSet presAssocID="{61CB90FF-A10D-45E8-81CA-312F479EC11B}" presName="textA" presStyleLbl="revTx" presStyleIdx="0" presStyleCnt="6" custScaleX="97626">
        <dgm:presLayoutVars>
          <dgm:bulletEnabled val="1"/>
        </dgm:presLayoutVars>
      </dgm:prSet>
      <dgm:spPr/>
      <dgm:t>
        <a:bodyPr/>
        <a:lstStyle/>
        <a:p>
          <a:endParaRPr lang="fr-FR"/>
        </a:p>
      </dgm:t>
    </dgm:pt>
    <dgm:pt modelId="{3821E5C0-A1CE-4884-9F68-A22C0F561E4B}" type="pres">
      <dgm:prSet presAssocID="{61CB90FF-A10D-45E8-81CA-312F479EC11B}" presName="circleA" presStyleLbl="node1" presStyleIdx="0" presStyleCnt="6"/>
      <dgm:spPr/>
    </dgm:pt>
    <dgm:pt modelId="{608C5A38-BCAD-4842-BCB8-5D3D3AD60C10}" type="pres">
      <dgm:prSet presAssocID="{61CB90FF-A10D-45E8-81CA-312F479EC11B}" presName="spaceA" presStyleCnt="0"/>
      <dgm:spPr/>
    </dgm:pt>
    <dgm:pt modelId="{DF13D7EA-2303-4EA9-8173-889CD738680F}" type="pres">
      <dgm:prSet presAssocID="{658CC703-79A5-4B2F-8977-6BAFC7158D0F}" presName="space" presStyleCnt="0"/>
      <dgm:spPr/>
    </dgm:pt>
    <dgm:pt modelId="{DED7C2DF-A627-43C7-B292-9B310AF53571}" type="pres">
      <dgm:prSet presAssocID="{B233AD35-35F4-47A2-8DC6-49BF9339B173}" presName="compositeB" presStyleCnt="0"/>
      <dgm:spPr/>
    </dgm:pt>
    <dgm:pt modelId="{5F4AEF75-9284-474E-927A-57B1A9C53F4B}" type="pres">
      <dgm:prSet presAssocID="{B233AD35-35F4-47A2-8DC6-49BF9339B173}" presName="textB" presStyleLbl="revTx" presStyleIdx="1" presStyleCnt="6" custScaleX="135591" custScaleY="109987">
        <dgm:presLayoutVars>
          <dgm:bulletEnabled val="1"/>
        </dgm:presLayoutVars>
      </dgm:prSet>
      <dgm:spPr/>
      <dgm:t>
        <a:bodyPr/>
        <a:lstStyle/>
        <a:p>
          <a:endParaRPr lang="fr-FR"/>
        </a:p>
      </dgm:t>
    </dgm:pt>
    <dgm:pt modelId="{C41771F7-FF3E-45F0-8783-A7AD779468D0}" type="pres">
      <dgm:prSet presAssocID="{B233AD35-35F4-47A2-8DC6-49BF9339B173}" presName="circleB" presStyleLbl="node1" presStyleIdx="1" presStyleCnt="6"/>
      <dgm:spPr/>
    </dgm:pt>
    <dgm:pt modelId="{EA804E57-1113-4B3D-B0D4-6F8AE0E21C91}" type="pres">
      <dgm:prSet presAssocID="{B233AD35-35F4-47A2-8DC6-49BF9339B173}" presName="spaceB" presStyleCnt="0"/>
      <dgm:spPr/>
    </dgm:pt>
    <dgm:pt modelId="{2E8DA2C3-2F28-47CE-8F5D-B826F0950B73}" type="pres">
      <dgm:prSet presAssocID="{EF718F73-E580-416A-9EFA-5B2A51AECDF5}" presName="space" presStyleCnt="0"/>
      <dgm:spPr/>
    </dgm:pt>
    <dgm:pt modelId="{09C02D62-9EB8-4E92-AD60-AB2A737B8001}" type="pres">
      <dgm:prSet presAssocID="{484DCE74-9406-49C8-98FA-EBCDB1F1D31F}" presName="compositeA" presStyleCnt="0"/>
      <dgm:spPr/>
    </dgm:pt>
    <dgm:pt modelId="{20C9C7FD-D8A6-46B3-9EE5-41ECAABDB5B2}" type="pres">
      <dgm:prSet presAssocID="{484DCE74-9406-49C8-98FA-EBCDB1F1D31F}" presName="textA" presStyleLbl="revTx" presStyleIdx="2" presStyleCnt="6" custScaleX="118564">
        <dgm:presLayoutVars>
          <dgm:bulletEnabled val="1"/>
        </dgm:presLayoutVars>
      </dgm:prSet>
      <dgm:spPr/>
      <dgm:t>
        <a:bodyPr/>
        <a:lstStyle/>
        <a:p>
          <a:endParaRPr lang="fr-FR"/>
        </a:p>
      </dgm:t>
    </dgm:pt>
    <dgm:pt modelId="{547EE23F-67B9-478C-9535-C4F7E66CC5DE}" type="pres">
      <dgm:prSet presAssocID="{484DCE74-9406-49C8-98FA-EBCDB1F1D31F}" presName="circleA" presStyleLbl="node1" presStyleIdx="2" presStyleCnt="6"/>
      <dgm:spPr/>
    </dgm:pt>
    <dgm:pt modelId="{516E630C-38E3-4B87-980A-5F1D3BE58E31}" type="pres">
      <dgm:prSet presAssocID="{484DCE74-9406-49C8-98FA-EBCDB1F1D31F}" presName="spaceA" presStyleCnt="0"/>
      <dgm:spPr/>
    </dgm:pt>
    <dgm:pt modelId="{A54D1ADA-4EEC-4DB5-98C7-81C5FFC080BD}" type="pres">
      <dgm:prSet presAssocID="{496F25E0-3382-468F-AA2E-BBD9315CD574}" presName="space" presStyleCnt="0"/>
      <dgm:spPr/>
    </dgm:pt>
    <dgm:pt modelId="{0F0B82AC-841D-4E74-B917-7330CD849787}" type="pres">
      <dgm:prSet presAssocID="{38B79A13-37DD-4DE1-A4F7-4963E569D014}" presName="compositeB" presStyleCnt="0"/>
      <dgm:spPr/>
    </dgm:pt>
    <dgm:pt modelId="{B8D827BA-BBDC-418F-BA9D-6B8742F71695}" type="pres">
      <dgm:prSet presAssocID="{38B79A13-37DD-4DE1-A4F7-4963E569D014}" presName="textB" presStyleLbl="revTx" presStyleIdx="3" presStyleCnt="6" custScaleX="144953">
        <dgm:presLayoutVars>
          <dgm:bulletEnabled val="1"/>
        </dgm:presLayoutVars>
      </dgm:prSet>
      <dgm:spPr/>
      <dgm:t>
        <a:bodyPr/>
        <a:lstStyle/>
        <a:p>
          <a:endParaRPr lang="fr-FR"/>
        </a:p>
      </dgm:t>
    </dgm:pt>
    <dgm:pt modelId="{972F5542-F719-47B5-BEE3-3BD2B0E4E232}" type="pres">
      <dgm:prSet presAssocID="{38B79A13-37DD-4DE1-A4F7-4963E569D014}" presName="circleB" presStyleLbl="node1" presStyleIdx="3" presStyleCnt="6"/>
      <dgm:spPr/>
    </dgm:pt>
    <dgm:pt modelId="{2B8614CE-BA97-4EBB-8E43-8475E5EF03A1}" type="pres">
      <dgm:prSet presAssocID="{38B79A13-37DD-4DE1-A4F7-4963E569D014}" presName="spaceB" presStyleCnt="0"/>
      <dgm:spPr/>
    </dgm:pt>
    <dgm:pt modelId="{03AAD5D1-ACBE-4775-AD74-BF7153856AC1}" type="pres">
      <dgm:prSet presAssocID="{6DDC3457-E57F-4ED5-86F4-7F17662D8E78}" presName="space" presStyleCnt="0"/>
      <dgm:spPr/>
    </dgm:pt>
    <dgm:pt modelId="{F59F245B-DD0D-4F89-9D69-6451AE76385A}" type="pres">
      <dgm:prSet presAssocID="{A8BED328-54F9-4F74-88FB-428C3E40D09F}" presName="compositeA" presStyleCnt="0"/>
      <dgm:spPr/>
    </dgm:pt>
    <dgm:pt modelId="{8E268831-472C-4490-96F8-8CCDD8E0AF36}" type="pres">
      <dgm:prSet presAssocID="{A8BED328-54F9-4F74-88FB-428C3E40D09F}" presName="textA" presStyleLbl="revTx" presStyleIdx="4" presStyleCnt="6">
        <dgm:presLayoutVars>
          <dgm:bulletEnabled val="1"/>
        </dgm:presLayoutVars>
      </dgm:prSet>
      <dgm:spPr/>
      <dgm:t>
        <a:bodyPr/>
        <a:lstStyle/>
        <a:p>
          <a:endParaRPr lang="fr-FR"/>
        </a:p>
      </dgm:t>
    </dgm:pt>
    <dgm:pt modelId="{C5E70E7B-D8CA-4351-A28C-331FEAD67572}" type="pres">
      <dgm:prSet presAssocID="{A8BED328-54F9-4F74-88FB-428C3E40D09F}" presName="circleA" presStyleLbl="node1" presStyleIdx="4" presStyleCnt="6"/>
      <dgm:spPr/>
    </dgm:pt>
    <dgm:pt modelId="{C9C228DE-53EE-4C1D-9FF5-78F6A975109F}" type="pres">
      <dgm:prSet presAssocID="{A8BED328-54F9-4F74-88FB-428C3E40D09F}" presName="spaceA" presStyleCnt="0"/>
      <dgm:spPr/>
    </dgm:pt>
    <dgm:pt modelId="{39B1B576-1B90-4ED7-AD20-8BC4F3CA0859}" type="pres">
      <dgm:prSet presAssocID="{AC77CCD2-1BB2-440F-ACC2-77D52962125E}" presName="space" presStyleCnt="0"/>
      <dgm:spPr/>
    </dgm:pt>
    <dgm:pt modelId="{9A207F2E-0973-463A-839C-C2618B685F06}" type="pres">
      <dgm:prSet presAssocID="{F6E8D598-FDD6-41C2-B732-568C886D7C7E}" presName="compositeB" presStyleCnt="0"/>
      <dgm:spPr/>
    </dgm:pt>
    <dgm:pt modelId="{DECB2D3C-2054-4EDF-9802-AEB2F6E05DB2}" type="pres">
      <dgm:prSet presAssocID="{F6E8D598-FDD6-41C2-B732-568C886D7C7E}" presName="textB" presStyleLbl="revTx" presStyleIdx="5" presStyleCnt="6">
        <dgm:presLayoutVars>
          <dgm:bulletEnabled val="1"/>
        </dgm:presLayoutVars>
      </dgm:prSet>
      <dgm:spPr/>
      <dgm:t>
        <a:bodyPr/>
        <a:lstStyle/>
        <a:p>
          <a:endParaRPr lang="fr-FR"/>
        </a:p>
      </dgm:t>
    </dgm:pt>
    <dgm:pt modelId="{D009DA0C-BC09-435D-AC9E-F10ECA18B8B0}" type="pres">
      <dgm:prSet presAssocID="{F6E8D598-FDD6-41C2-B732-568C886D7C7E}" presName="circleB" presStyleLbl="node1" presStyleIdx="5" presStyleCnt="6" custLinFactNeighborX="-2280" custLinFactNeighborY="-7770"/>
      <dgm:spPr/>
    </dgm:pt>
    <dgm:pt modelId="{7C0BC562-1FBC-4351-83AC-EBA29DEE472B}" type="pres">
      <dgm:prSet presAssocID="{F6E8D598-FDD6-41C2-B732-568C886D7C7E}" presName="spaceB" presStyleCnt="0"/>
      <dgm:spPr/>
    </dgm:pt>
  </dgm:ptLst>
  <dgm:cxnLst>
    <dgm:cxn modelId="{F067A6F9-834C-4C8B-8FF5-6E69F50E138E}" type="presOf" srcId="{A8BED328-54F9-4F74-88FB-428C3E40D09F}" destId="{8E268831-472C-4490-96F8-8CCDD8E0AF36}" srcOrd="0" destOrd="0" presId="urn:microsoft.com/office/officeart/2005/8/layout/hProcess11"/>
    <dgm:cxn modelId="{0449870C-56E4-41E7-A7C8-7C5F5A8DE32B}" srcId="{A3939E46-FC89-41A1-A44C-4A8F28DE2FE5}" destId="{A8BED328-54F9-4F74-88FB-428C3E40D09F}" srcOrd="4" destOrd="0" parTransId="{A2FB08AF-47A8-4CB1-9DC0-B1E51831A3D6}" sibTransId="{AC77CCD2-1BB2-440F-ACC2-77D52962125E}"/>
    <dgm:cxn modelId="{31E2596C-BD56-4110-A55F-238C5A7CDCFF}" srcId="{A3939E46-FC89-41A1-A44C-4A8F28DE2FE5}" destId="{61CB90FF-A10D-45E8-81CA-312F479EC11B}" srcOrd="0" destOrd="0" parTransId="{00AC3E1B-7DDD-4EAA-8A4D-03A65C5EA766}" sibTransId="{658CC703-79A5-4B2F-8977-6BAFC7158D0F}"/>
    <dgm:cxn modelId="{A073C1E6-FE9A-4C55-B7B1-0F5016830721}" srcId="{A3939E46-FC89-41A1-A44C-4A8F28DE2FE5}" destId="{38B79A13-37DD-4DE1-A4F7-4963E569D014}" srcOrd="3" destOrd="0" parTransId="{7366C3ED-EEF4-4A69-B546-25DA2D9A7AE0}" sibTransId="{6DDC3457-E57F-4ED5-86F4-7F17662D8E78}"/>
    <dgm:cxn modelId="{D3AF8AF6-9D70-4A9D-A2DF-BF158A44CDD8}" type="presOf" srcId="{F6E8D598-FDD6-41C2-B732-568C886D7C7E}" destId="{DECB2D3C-2054-4EDF-9802-AEB2F6E05DB2}" srcOrd="0" destOrd="0" presId="urn:microsoft.com/office/officeart/2005/8/layout/hProcess11"/>
    <dgm:cxn modelId="{C6B32057-F873-40B2-8010-ADBEA26F96CA}" type="presOf" srcId="{B233AD35-35F4-47A2-8DC6-49BF9339B173}" destId="{5F4AEF75-9284-474E-927A-57B1A9C53F4B}" srcOrd="0" destOrd="0" presId="urn:microsoft.com/office/officeart/2005/8/layout/hProcess11"/>
    <dgm:cxn modelId="{C3EC2217-61EB-4556-A08D-9768A745DA20}" srcId="{A3939E46-FC89-41A1-A44C-4A8F28DE2FE5}" destId="{B233AD35-35F4-47A2-8DC6-49BF9339B173}" srcOrd="1" destOrd="0" parTransId="{DD653088-C98E-4CEA-8386-E20BA86A32B0}" sibTransId="{EF718F73-E580-416A-9EFA-5B2A51AECDF5}"/>
    <dgm:cxn modelId="{F03A88E1-7602-4617-96FC-B3B78745B248}" type="presOf" srcId="{38B79A13-37DD-4DE1-A4F7-4963E569D014}" destId="{B8D827BA-BBDC-418F-BA9D-6B8742F71695}" srcOrd="0" destOrd="0" presId="urn:microsoft.com/office/officeart/2005/8/layout/hProcess11"/>
    <dgm:cxn modelId="{9534ADF3-3E52-41AA-BE8D-B45DBB15732C}" srcId="{A3939E46-FC89-41A1-A44C-4A8F28DE2FE5}" destId="{484DCE74-9406-49C8-98FA-EBCDB1F1D31F}" srcOrd="2" destOrd="0" parTransId="{44C3EE5F-4350-4D56-8503-74F17905CE6F}" sibTransId="{496F25E0-3382-468F-AA2E-BBD9315CD574}"/>
    <dgm:cxn modelId="{80FE524B-8AC7-4D58-B348-0E4D8695EA35}" type="presOf" srcId="{61CB90FF-A10D-45E8-81CA-312F479EC11B}" destId="{38A7B76E-F9E7-4007-ABD1-F2F7C328FFA5}" srcOrd="0" destOrd="0" presId="urn:microsoft.com/office/officeart/2005/8/layout/hProcess11"/>
    <dgm:cxn modelId="{2E8E912A-912A-41FD-B7BA-B5276230F64E}" type="presOf" srcId="{484DCE74-9406-49C8-98FA-EBCDB1F1D31F}" destId="{20C9C7FD-D8A6-46B3-9EE5-41ECAABDB5B2}" srcOrd="0" destOrd="0" presId="urn:microsoft.com/office/officeart/2005/8/layout/hProcess11"/>
    <dgm:cxn modelId="{45593BB6-63F2-4078-A1CB-B1F974ABE503}" srcId="{A3939E46-FC89-41A1-A44C-4A8F28DE2FE5}" destId="{F6E8D598-FDD6-41C2-B732-568C886D7C7E}" srcOrd="5" destOrd="0" parTransId="{6654F616-7742-428A-85E3-1E29108F04EE}" sibTransId="{C2F4CF7F-3B3E-4636-8B9B-B01827DC9C9A}"/>
    <dgm:cxn modelId="{66358D18-B86C-410E-8787-5A352619D8B9}" type="presOf" srcId="{A3939E46-FC89-41A1-A44C-4A8F28DE2FE5}" destId="{68A5EF26-8AE9-4FEC-AFDA-32875D30FB99}" srcOrd="0" destOrd="0" presId="urn:microsoft.com/office/officeart/2005/8/layout/hProcess11"/>
    <dgm:cxn modelId="{91F9ADD2-7D5F-4AE7-9B31-5418515899AB}" type="presParOf" srcId="{68A5EF26-8AE9-4FEC-AFDA-32875D30FB99}" destId="{834E0DA0-5373-4286-99CD-41479C02FD8D}" srcOrd="0" destOrd="0" presId="urn:microsoft.com/office/officeart/2005/8/layout/hProcess11"/>
    <dgm:cxn modelId="{CA0076CE-1F69-411C-897B-B5EA77A4FA5F}" type="presParOf" srcId="{68A5EF26-8AE9-4FEC-AFDA-32875D30FB99}" destId="{06291EEF-E2B7-4258-A756-8688FDAF925E}" srcOrd="1" destOrd="0" presId="urn:microsoft.com/office/officeart/2005/8/layout/hProcess11"/>
    <dgm:cxn modelId="{82416F94-FE7C-4ECB-9E63-35D61906DF71}" type="presParOf" srcId="{06291EEF-E2B7-4258-A756-8688FDAF925E}" destId="{67775DB3-A679-47A4-97EC-C014C93ACBA0}" srcOrd="0" destOrd="0" presId="urn:microsoft.com/office/officeart/2005/8/layout/hProcess11"/>
    <dgm:cxn modelId="{4AB2390C-C86C-4390-BE0A-24B1B4C9945E}" type="presParOf" srcId="{67775DB3-A679-47A4-97EC-C014C93ACBA0}" destId="{38A7B76E-F9E7-4007-ABD1-F2F7C328FFA5}" srcOrd="0" destOrd="0" presId="urn:microsoft.com/office/officeart/2005/8/layout/hProcess11"/>
    <dgm:cxn modelId="{E19CB14B-D87B-422C-A1D5-7E1B4F935475}" type="presParOf" srcId="{67775DB3-A679-47A4-97EC-C014C93ACBA0}" destId="{3821E5C0-A1CE-4884-9F68-A22C0F561E4B}" srcOrd="1" destOrd="0" presId="urn:microsoft.com/office/officeart/2005/8/layout/hProcess11"/>
    <dgm:cxn modelId="{B7DDFF36-DBB1-4E3E-9FEF-C97CD2B9A4DA}" type="presParOf" srcId="{67775DB3-A679-47A4-97EC-C014C93ACBA0}" destId="{608C5A38-BCAD-4842-BCB8-5D3D3AD60C10}" srcOrd="2" destOrd="0" presId="urn:microsoft.com/office/officeart/2005/8/layout/hProcess11"/>
    <dgm:cxn modelId="{8A6DD72B-C0CE-46D0-A25E-E92C11B161F0}" type="presParOf" srcId="{06291EEF-E2B7-4258-A756-8688FDAF925E}" destId="{DF13D7EA-2303-4EA9-8173-889CD738680F}" srcOrd="1" destOrd="0" presId="urn:microsoft.com/office/officeart/2005/8/layout/hProcess11"/>
    <dgm:cxn modelId="{1F71A1A0-4EFA-473F-9A95-855B56611520}" type="presParOf" srcId="{06291EEF-E2B7-4258-A756-8688FDAF925E}" destId="{DED7C2DF-A627-43C7-B292-9B310AF53571}" srcOrd="2" destOrd="0" presId="urn:microsoft.com/office/officeart/2005/8/layout/hProcess11"/>
    <dgm:cxn modelId="{D5A5F41D-4C6E-42F4-BB95-87E73F4C8BAE}" type="presParOf" srcId="{DED7C2DF-A627-43C7-B292-9B310AF53571}" destId="{5F4AEF75-9284-474E-927A-57B1A9C53F4B}" srcOrd="0" destOrd="0" presId="urn:microsoft.com/office/officeart/2005/8/layout/hProcess11"/>
    <dgm:cxn modelId="{8AB399F8-9036-4CD4-9114-EC9BB092D4A4}" type="presParOf" srcId="{DED7C2DF-A627-43C7-B292-9B310AF53571}" destId="{C41771F7-FF3E-45F0-8783-A7AD779468D0}" srcOrd="1" destOrd="0" presId="urn:microsoft.com/office/officeart/2005/8/layout/hProcess11"/>
    <dgm:cxn modelId="{A56AFDCF-9CD8-43F6-9714-E37D5B515AC8}" type="presParOf" srcId="{DED7C2DF-A627-43C7-B292-9B310AF53571}" destId="{EA804E57-1113-4B3D-B0D4-6F8AE0E21C91}" srcOrd="2" destOrd="0" presId="urn:microsoft.com/office/officeart/2005/8/layout/hProcess11"/>
    <dgm:cxn modelId="{24648E54-9F1F-4077-8B73-8E057891020E}" type="presParOf" srcId="{06291EEF-E2B7-4258-A756-8688FDAF925E}" destId="{2E8DA2C3-2F28-47CE-8F5D-B826F0950B73}" srcOrd="3" destOrd="0" presId="urn:microsoft.com/office/officeart/2005/8/layout/hProcess11"/>
    <dgm:cxn modelId="{DC14BCE2-7A66-44D7-9B3F-9A16F0CAC43C}" type="presParOf" srcId="{06291EEF-E2B7-4258-A756-8688FDAF925E}" destId="{09C02D62-9EB8-4E92-AD60-AB2A737B8001}" srcOrd="4" destOrd="0" presId="urn:microsoft.com/office/officeart/2005/8/layout/hProcess11"/>
    <dgm:cxn modelId="{82BF4827-7906-4F10-AB4A-6D4ABC23DB87}" type="presParOf" srcId="{09C02D62-9EB8-4E92-AD60-AB2A737B8001}" destId="{20C9C7FD-D8A6-46B3-9EE5-41ECAABDB5B2}" srcOrd="0" destOrd="0" presId="urn:microsoft.com/office/officeart/2005/8/layout/hProcess11"/>
    <dgm:cxn modelId="{578D3F92-5790-4246-A45F-B066726F3E04}" type="presParOf" srcId="{09C02D62-9EB8-4E92-AD60-AB2A737B8001}" destId="{547EE23F-67B9-478C-9535-C4F7E66CC5DE}" srcOrd="1" destOrd="0" presId="urn:microsoft.com/office/officeart/2005/8/layout/hProcess11"/>
    <dgm:cxn modelId="{6F6E5B44-B80F-45A3-B11F-53E59226715A}" type="presParOf" srcId="{09C02D62-9EB8-4E92-AD60-AB2A737B8001}" destId="{516E630C-38E3-4B87-980A-5F1D3BE58E31}" srcOrd="2" destOrd="0" presId="urn:microsoft.com/office/officeart/2005/8/layout/hProcess11"/>
    <dgm:cxn modelId="{EECAA126-781E-47C0-8171-BC227A098A37}" type="presParOf" srcId="{06291EEF-E2B7-4258-A756-8688FDAF925E}" destId="{A54D1ADA-4EEC-4DB5-98C7-81C5FFC080BD}" srcOrd="5" destOrd="0" presId="urn:microsoft.com/office/officeart/2005/8/layout/hProcess11"/>
    <dgm:cxn modelId="{2C37200F-13AF-4D71-81A4-F29A9FB40FE1}" type="presParOf" srcId="{06291EEF-E2B7-4258-A756-8688FDAF925E}" destId="{0F0B82AC-841D-4E74-B917-7330CD849787}" srcOrd="6" destOrd="0" presId="urn:microsoft.com/office/officeart/2005/8/layout/hProcess11"/>
    <dgm:cxn modelId="{44352D0F-CF29-42BF-BA40-1040B6AB6357}" type="presParOf" srcId="{0F0B82AC-841D-4E74-B917-7330CD849787}" destId="{B8D827BA-BBDC-418F-BA9D-6B8742F71695}" srcOrd="0" destOrd="0" presId="urn:microsoft.com/office/officeart/2005/8/layout/hProcess11"/>
    <dgm:cxn modelId="{5C636B9D-A3A7-4330-A8DE-CAF06DACB2F2}" type="presParOf" srcId="{0F0B82AC-841D-4E74-B917-7330CD849787}" destId="{972F5542-F719-47B5-BEE3-3BD2B0E4E232}" srcOrd="1" destOrd="0" presId="urn:microsoft.com/office/officeart/2005/8/layout/hProcess11"/>
    <dgm:cxn modelId="{4C9F8181-AA65-44B1-AB03-2B96723855FC}" type="presParOf" srcId="{0F0B82AC-841D-4E74-B917-7330CD849787}" destId="{2B8614CE-BA97-4EBB-8E43-8475E5EF03A1}" srcOrd="2" destOrd="0" presId="urn:microsoft.com/office/officeart/2005/8/layout/hProcess11"/>
    <dgm:cxn modelId="{D7B31325-24CB-49FF-A8FE-CC3464038E39}" type="presParOf" srcId="{06291EEF-E2B7-4258-A756-8688FDAF925E}" destId="{03AAD5D1-ACBE-4775-AD74-BF7153856AC1}" srcOrd="7" destOrd="0" presId="urn:microsoft.com/office/officeart/2005/8/layout/hProcess11"/>
    <dgm:cxn modelId="{B8411C73-E1EC-4EF3-9D59-A948BB093E51}" type="presParOf" srcId="{06291EEF-E2B7-4258-A756-8688FDAF925E}" destId="{F59F245B-DD0D-4F89-9D69-6451AE76385A}" srcOrd="8" destOrd="0" presId="urn:microsoft.com/office/officeart/2005/8/layout/hProcess11"/>
    <dgm:cxn modelId="{541A248A-52AF-4FDF-B527-6F67B589507B}" type="presParOf" srcId="{F59F245B-DD0D-4F89-9D69-6451AE76385A}" destId="{8E268831-472C-4490-96F8-8CCDD8E0AF36}" srcOrd="0" destOrd="0" presId="urn:microsoft.com/office/officeart/2005/8/layout/hProcess11"/>
    <dgm:cxn modelId="{C30988E3-2794-478B-9A7F-EAA644CBF027}" type="presParOf" srcId="{F59F245B-DD0D-4F89-9D69-6451AE76385A}" destId="{C5E70E7B-D8CA-4351-A28C-331FEAD67572}" srcOrd="1" destOrd="0" presId="urn:microsoft.com/office/officeart/2005/8/layout/hProcess11"/>
    <dgm:cxn modelId="{B12F82C8-A9DB-4165-96FD-4C7D83C762EF}" type="presParOf" srcId="{F59F245B-DD0D-4F89-9D69-6451AE76385A}" destId="{C9C228DE-53EE-4C1D-9FF5-78F6A975109F}" srcOrd="2" destOrd="0" presId="urn:microsoft.com/office/officeart/2005/8/layout/hProcess11"/>
    <dgm:cxn modelId="{80DCF128-A1EF-4E91-8B8D-E7ED5768C387}" type="presParOf" srcId="{06291EEF-E2B7-4258-A756-8688FDAF925E}" destId="{39B1B576-1B90-4ED7-AD20-8BC4F3CA0859}" srcOrd="9" destOrd="0" presId="urn:microsoft.com/office/officeart/2005/8/layout/hProcess11"/>
    <dgm:cxn modelId="{E5BC11E2-26D8-456B-9456-A3E3C5B835EB}" type="presParOf" srcId="{06291EEF-E2B7-4258-A756-8688FDAF925E}" destId="{9A207F2E-0973-463A-839C-C2618B685F06}" srcOrd="10" destOrd="0" presId="urn:microsoft.com/office/officeart/2005/8/layout/hProcess11"/>
    <dgm:cxn modelId="{C2B1B014-1C68-477F-BB74-462C7767CAA3}" type="presParOf" srcId="{9A207F2E-0973-463A-839C-C2618B685F06}" destId="{DECB2D3C-2054-4EDF-9802-AEB2F6E05DB2}" srcOrd="0" destOrd="0" presId="urn:microsoft.com/office/officeart/2005/8/layout/hProcess11"/>
    <dgm:cxn modelId="{AD241832-52C9-403E-A575-57046897D6D3}" type="presParOf" srcId="{9A207F2E-0973-463A-839C-C2618B685F06}" destId="{D009DA0C-BC09-435D-AC9E-F10ECA18B8B0}" srcOrd="1" destOrd="0" presId="urn:microsoft.com/office/officeart/2005/8/layout/hProcess11"/>
    <dgm:cxn modelId="{45A5D3EE-8095-4220-B166-A8A8C470B304}" type="presParOf" srcId="{9A207F2E-0973-463A-839C-C2618B685F06}" destId="{7C0BC562-1FBC-4351-83AC-EBA29DEE472B}"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939E46-FC89-41A1-A44C-4A8F28DE2FE5}" type="doc">
      <dgm:prSet loTypeId="urn:microsoft.com/office/officeart/2005/8/layout/hProcess11" loCatId="process" qsTypeId="urn:microsoft.com/office/officeart/2005/8/quickstyle/simple1" qsCatId="simple" csTypeId="urn:microsoft.com/office/officeart/2005/8/colors/colorful1" csCatId="colorful" phldr="1"/>
      <dgm:spPr/>
    </dgm:pt>
    <dgm:pt modelId="{61CB90FF-A10D-45E8-81CA-312F479EC11B}">
      <dgm:prSet phldrT="[Texte]" phldr="0" custT="1"/>
      <dgm:spPr/>
      <dgm:t>
        <a:bodyPr/>
        <a:lstStyle/>
        <a:p>
          <a:pPr rtl="0">
            <a:lnSpc>
              <a:spcPct val="90000"/>
            </a:lnSpc>
          </a:pPr>
          <a:r>
            <a:rPr lang="fr-FR" sz="1100" b="1" dirty="0">
              <a:latin typeface="Arial Nova"/>
            </a:rPr>
            <a:t>06/11/21</a:t>
          </a:r>
        </a:p>
        <a:p>
          <a:pPr rtl="0">
            <a:lnSpc>
              <a:spcPct val="100000"/>
            </a:lnSpc>
          </a:pPr>
          <a:r>
            <a:rPr lang="fr-FR" sz="1100" dirty="0">
              <a:latin typeface="Arial Nova"/>
            </a:rPr>
            <a:t>Naissance par césarienne à 37SA</a:t>
          </a:r>
        </a:p>
        <a:p>
          <a:pPr rtl="0">
            <a:lnSpc>
              <a:spcPct val="90000"/>
            </a:lnSpc>
          </a:pPr>
          <a:r>
            <a:rPr lang="fr-FR" sz="1100" dirty="0">
              <a:latin typeface="Arial Nova"/>
            </a:rPr>
            <a:t>Fille 2205 g</a:t>
          </a:r>
          <a:r>
            <a:rPr lang="fr-FR" sz="1800" dirty="0">
              <a:latin typeface="Arial Nova"/>
            </a:rPr>
            <a:t> </a:t>
          </a:r>
        </a:p>
      </dgm:t>
    </dgm:pt>
    <dgm:pt modelId="{00AC3E1B-7DDD-4EAA-8A4D-03A65C5EA766}" type="parTrans" cxnId="{31E2596C-BD56-4110-A55F-238C5A7CDCFF}">
      <dgm:prSet/>
      <dgm:spPr/>
      <dgm:t>
        <a:bodyPr/>
        <a:lstStyle/>
        <a:p>
          <a:endParaRPr lang="fr-FR"/>
        </a:p>
      </dgm:t>
    </dgm:pt>
    <dgm:pt modelId="{658CC703-79A5-4B2F-8977-6BAFC7158D0F}" type="sibTrans" cxnId="{31E2596C-BD56-4110-A55F-238C5A7CDCFF}">
      <dgm:prSet/>
      <dgm:spPr/>
      <dgm:t>
        <a:bodyPr/>
        <a:lstStyle/>
        <a:p>
          <a:endParaRPr lang="fr-FR"/>
        </a:p>
      </dgm:t>
    </dgm:pt>
    <dgm:pt modelId="{B233AD35-35F4-47A2-8DC6-49BF9339B173}">
      <dgm:prSet phldrT="[Texte]" phldr="0" custT="1"/>
      <dgm:spPr/>
      <dgm:t>
        <a:bodyPr/>
        <a:lstStyle/>
        <a:p>
          <a:pPr rtl="0"/>
          <a:r>
            <a:rPr lang="fr-FR" sz="1200" b="1" dirty="0">
              <a:latin typeface="Arial Nova"/>
            </a:rPr>
            <a:t>11/11/21</a:t>
          </a:r>
        </a:p>
        <a:p>
          <a:pPr rtl="0"/>
          <a:r>
            <a:rPr lang="fr-FR" sz="1100" dirty="0">
              <a:latin typeface="Arial Nova"/>
            </a:rPr>
            <a:t>Sortie de la mater sur un hbgt de courte durée</a:t>
          </a:r>
        </a:p>
        <a:p>
          <a:pPr rtl="0"/>
          <a:r>
            <a:rPr lang="fr-FR" sz="1100" dirty="0">
              <a:latin typeface="Arial Nova"/>
            </a:rPr>
            <a:t>Hôtel sur 95 Inaccessible en transports en communs (7j hôtel 115) </a:t>
          </a:r>
          <a:r>
            <a:rPr lang="fr-FR" sz="1100" b="1" dirty="0">
              <a:latin typeface="Arial Nova"/>
            </a:rPr>
            <a:t>Température extérieure 6°C</a:t>
          </a:r>
        </a:p>
        <a:p>
          <a:pPr rtl="0"/>
          <a:endParaRPr lang="fr-FR" sz="1200" dirty="0">
            <a:latin typeface="Arial Nova"/>
          </a:endParaRPr>
        </a:p>
      </dgm:t>
    </dgm:pt>
    <dgm:pt modelId="{DD653088-C98E-4CEA-8386-E20BA86A32B0}" type="parTrans" cxnId="{C3EC2217-61EB-4556-A08D-9768A745DA20}">
      <dgm:prSet/>
      <dgm:spPr/>
      <dgm:t>
        <a:bodyPr/>
        <a:lstStyle/>
        <a:p>
          <a:endParaRPr lang="fr-FR"/>
        </a:p>
      </dgm:t>
    </dgm:pt>
    <dgm:pt modelId="{EF718F73-E580-416A-9EFA-5B2A51AECDF5}" type="sibTrans" cxnId="{C3EC2217-61EB-4556-A08D-9768A745DA20}">
      <dgm:prSet/>
      <dgm:spPr/>
      <dgm:t>
        <a:bodyPr/>
        <a:lstStyle/>
        <a:p>
          <a:endParaRPr lang="fr-FR"/>
        </a:p>
      </dgm:t>
    </dgm:pt>
    <dgm:pt modelId="{A8BED328-54F9-4F74-88FB-428C3E40D09F}">
      <dgm:prSet phldrT="[Texte]" phldr="0" custT="1"/>
      <dgm:spPr/>
      <dgm:t>
        <a:bodyPr/>
        <a:lstStyle/>
        <a:p>
          <a:pPr rtl="0"/>
          <a:r>
            <a:rPr lang="fr-FR" sz="1200" b="1" dirty="0">
              <a:latin typeface="Arial Nova"/>
            </a:rPr>
            <a:t>18/11/21 </a:t>
          </a:r>
          <a:r>
            <a:rPr lang="fr-FR" sz="1100" dirty="0">
              <a:latin typeface="Arial Nova"/>
            </a:rPr>
            <a:t>Réception d’un SMS du SIAO </a:t>
          </a:r>
        </a:p>
        <a:p>
          <a:pPr rtl="0"/>
          <a:r>
            <a:rPr lang="fr-FR" sz="1100" dirty="0">
              <a:latin typeface="Arial Nova"/>
            </a:rPr>
            <a:t>3 nuits d’</a:t>
          </a:r>
          <a:r>
            <a:rPr lang="fr-FR" sz="1100" dirty="0" err="1">
              <a:latin typeface="Arial Nova"/>
            </a:rPr>
            <a:t>hotel</a:t>
          </a:r>
          <a:r>
            <a:rPr lang="fr-FR" sz="1100" dirty="0">
              <a:latin typeface="Arial Nova"/>
            </a:rPr>
            <a:t> sur le 95 du 18 au 22/11</a:t>
          </a:r>
        </a:p>
      </dgm:t>
    </dgm:pt>
    <dgm:pt modelId="{A2FB08AF-47A8-4CB1-9DC0-B1E51831A3D6}" type="parTrans" cxnId="{0449870C-56E4-41E7-A7C8-7C5F5A8DE32B}">
      <dgm:prSet/>
      <dgm:spPr/>
      <dgm:t>
        <a:bodyPr/>
        <a:lstStyle/>
        <a:p>
          <a:endParaRPr lang="fr-FR"/>
        </a:p>
      </dgm:t>
    </dgm:pt>
    <dgm:pt modelId="{AC77CCD2-1BB2-440F-ACC2-77D52962125E}" type="sibTrans" cxnId="{0449870C-56E4-41E7-A7C8-7C5F5A8DE32B}">
      <dgm:prSet/>
      <dgm:spPr/>
      <dgm:t>
        <a:bodyPr/>
        <a:lstStyle/>
        <a:p>
          <a:endParaRPr lang="fr-FR"/>
        </a:p>
      </dgm:t>
    </dgm:pt>
    <dgm:pt modelId="{F6E8D598-FDD6-41C2-B732-568C886D7C7E}">
      <dgm:prSet phldr="0" custT="1"/>
      <dgm:spPr/>
      <dgm:t>
        <a:bodyPr/>
        <a:lstStyle/>
        <a:p>
          <a:pPr rtl="0"/>
          <a:r>
            <a:rPr lang="fr-FR" sz="1100" dirty="0">
              <a:latin typeface="Arial Nova"/>
            </a:rPr>
            <a:t>Proposition d'un hébergement de longue durée (CHU 75) le </a:t>
          </a:r>
          <a:r>
            <a:rPr lang="fr-FR" sz="1100" b="1" dirty="0">
              <a:latin typeface="Arial Nova"/>
            </a:rPr>
            <a:t>22/11/2021</a:t>
          </a:r>
        </a:p>
      </dgm:t>
    </dgm:pt>
    <dgm:pt modelId="{6654F616-7742-428A-85E3-1E29108F04EE}" type="parTrans" cxnId="{45593BB6-63F2-4078-A1CB-B1F974ABE503}">
      <dgm:prSet/>
      <dgm:spPr/>
      <dgm:t>
        <a:bodyPr/>
        <a:lstStyle/>
        <a:p>
          <a:endParaRPr lang="fr-FR"/>
        </a:p>
      </dgm:t>
    </dgm:pt>
    <dgm:pt modelId="{C2F4CF7F-3B3E-4636-8B9B-B01827DC9C9A}" type="sibTrans" cxnId="{45593BB6-63F2-4078-A1CB-B1F974ABE503}">
      <dgm:prSet/>
      <dgm:spPr/>
      <dgm:t>
        <a:bodyPr/>
        <a:lstStyle/>
        <a:p>
          <a:endParaRPr lang="fr-FR"/>
        </a:p>
      </dgm:t>
    </dgm:pt>
    <dgm:pt modelId="{484DCE74-9406-49C8-98FA-EBCDB1F1D31F}">
      <dgm:prSet phldr="0" custT="1"/>
      <dgm:spPr/>
      <dgm:t>
        <a:bodyPr/>
        <a:lstStyle/>
        <a:p>
          <a:pPr rtl="0"/>
          <a:r>
            <a:rPr lang="fr-FR" sz="1200" b="1" dirty="0">
              <a:latin typeface="Arial Nova"/>
            </a:rPr>
            <a:t>18/11/21 10H30</a:t>
          </a:r>
        </a:p>
        <a:p>
          <a:pPr rtl="0"/>
          <a:r>
            <a:rPr lang="fr-FR" sz="1100" dirty="0">
              <a:latin typeface="Arial Nova"/>
            </a:rPr>
            <a:t>Fin d'hbgt Mme se retrouve à la rue avec son enfant</a:t>
          </a:r>
        </a:p>
      </dgm:t>
    </dgm:pt>
    <dgm:pt modelId="{44C3EE5F-4350-4D56-8503-74F17905CE6F}" type="parTrans" cxnId="{9534ADF3-3E52-41AA-BE8D-B45DBB15732C}">
      <dgm:prSet/>
      <dgm:spPr/>
      <dgm:t>
        <a:bodyPr/>
        <a:lstStyle/>
        <a:p>
          <a:endParaRPr lang="fr-FR"/>
        </a:p>
      </dgm:t>
    </dgm:pt>
    <dgm:pt modelId="{496F25E0-3382-468F-AA2E-BBD9315CD574}" type="sibTrans" cxnId="{9534ADF3-3E52-41AA-BE8D-B45DBB15732C}">
      <dgm:prSet/>
      <dgm:spPr/>
      <dgm:t>
        <a:bodyPr/>
        <a:lstStyle/>
        <a:p>
          <a:endParaRPr lang="fr-FR"/>
        </a:p>
      </dgm:t>
    </dgm:pt>
    <dgm:pt modelId="{38B79A13-37DD-4DE1-A4F7-4963E569D014}">
      <dgm:prSet phldr="0" custT="1"/>
      <dgm:spPr/>
      <dgm:t>
        <a:bodyPr/>
        <a:lstStyle/>
        <a:p>
          <a:pPr rtl="0"/>
          <a:r>
            <a:rPr lang="fr-FR" sz="1100" b="1" dirty="0">
              <a:latin typeface="Arial Nova"/>
            </a:rPr>
            <a:t>18/11/21 18H42</a:t>
          </a:r>
        </a:p>
        <a:p>
          <a:pPr rtl="0"/>
          <a:r>
            <a:rPr lang="fr-FR" sz="1100" dirty="0">
              <a:latin typeface="Arial Nova"/>
            </a:rPr>
            <a:t>Admission urgences pédiatriques  via pompiers</a:t>
          </a:r>
        </a:p>
        <a:p>
          <a:pPr rtl="0"/>
          <a:r>
            <a:rPr lang="fr-FR" sz="1100" dirty="0">
              <a:latin typeface="Arial Nova"/>
            </a:rPr>
            <a:t>Crise </a:t>
          </a:r>
          <a:r>
            <a:rPr lang="fr-FR" sz="1100" dirty="0" err="1">
              <a:latin typeface="Arial Nova"/>
            </a:rPr>
            <a:t>tonico</a:t>
          </a:r>
          <a:r>
            <a:rPr lang="fr-FR" sz="1100" dirty="0">
              <a:latin typeface="Arial Nova"/>
            </a:rPr>
            <a:t>-clonique qui conduit à une hospitalisation de 24H</a:t>
          </a:r>
        </a:p>
      </dgm:t>
    </dgm:pt>
    <dgm:pt modelId="{7366C3ED-EEF4-4A69-B546-25DA2D9A7AE0}" type="parTrans" cxnId="{A073C1E6-FE9A-4C55-B7B1-0F5016830721}">
      <dgm:prSet/>
      <dgm:spPr/>
      <dgm:t>
        <a:bodyPr/>
        <a:lstStyle/>
        <a:p>
          <a:endParaRPr lang="fr-FR"/>
        </a:p>
      </dgm:t>
    </dgm:pt>
    <dgm:pt modelId="{6DDC3457-E57F-4ED5-86F4-7F17662D8E78}" type="sibTrans" cxnId="{A073C1E6-FE9A-4C55-B7B1-0F5016830721}">
      <dgm:prSet/>
      <dgm:spPr/>
      <dgm:t>
        <a:bodyPr/>
        <a:lstStyle/>
        <a:p>
          <a:endParaRPr lang="fr-FR"/>
        </a:p>
      </dgm:t>
    </dgm:pt>
    <dgm:pt modelId="{8CB339F9-E0EC-4E27-AEC8-D21FD32840BC}">
      <dgm:prSet phldr="0" custT="1"/>
      <dgm:spPr/>
      <dgm:t>
        <a:bodyPr/>
        <a:lstStyle/>
        <a:p>
          <a:pPr rtl="0"/>
          <a:r>
            <a:rPr lang="fr-FR" sz="1100" b="1" dirty="0">
              <a:latin typeface="Arial Nova"/>
            </a:rPr>
            <a:t>18/11/21 11H30 à 16H30  </a:t>
          </a:r>
          <a:r>
            <a:rPr lang="fr-FR" sz="1100" dirty="0">
              <a:latin typeface="Arial Nova"/>
            </a:rPr>
            <a:t>appel SOLIPAM orientées vers ESI Famille et alerte au SIAO 75</a:t>
          </a:r>
        </a:p>
      </dgm:t>
    </dgm:pt>
    <dgm:pt modelId="{8811D04C-6AC4-4716-B093-A8D3153B53EC}" type="parTrans" cxnId="{E9CEFCA9-26CB-449B-863A-24D4C2C1A18E}">
      <dgm:prSet/>
      <dgm:spPr/>
      <dgm:t>
        <a:bodyPr/>
        <a:lstStyle/>
        <a:p>
          <a:endParaRPr lang="fr-FR"/>
        </a:p>
      </dgm:t>
    </dgm:pt>
    <dgm:pt modelId="{B2DF8367-7095-4A7D-8D6E-ACB208AB6093}" type="sibTrans" cxnId="{E9CEFCA9-26CB-449B-863A-24D4C2C1A18E}">
      <dgm:prSet/>
      <dgm:spPr/>
      <dgm:t>
        <a:bodyPr/>
        <a:lstStyle/>
        <a:p>
          <a:endParaRPr lang="fr-FR"/>
        </a:p>
      </dgm:t>
    </dgm:pt>
    <dgm:pt modelId="{F7D5B8D1-D466-4540-B1BD-F15B33F06894}">
      <dgm:prSet phldr="0" custT="1"/>
      <dgm:spPr/>
      <dgm:t>
        <a:bodyPr/>
        <a:lstStyle/>
        <a:p>
          <a:pPr rtl="0"/>
          <a:r>
            <a:rPr lang="fr-FR" sz="1100" b="1" dirty="0">
              <a:latin typeface="Arial Nova"/>
            </a:rPr>
            <a:t>18/11/21</a:t>
          </a:r>
          <a:r>
            <a:rPr lang="fr-FR" sz="1100" dirty="0">
              <a:latin typeface="Arial Nova"/>
            </a:rPr>
            <a:t> </a:t>
          </a:r>
          <a:r>
            <a:rPr lang="fr-FR" sz="1100" b="1" dirty="0">
              <a:latin typeface="Arial Nova"/>
            </a:rPr>
            <a:t>17H</a:t>
          </a:r>
        </a:p>
        <a:p>
          <a:pPr rtl="0"/>
          <a:r>
            <a:rPr lang="fr-FR" sz="1100" dirty="0">
              <a:latin typeface="Arial Nova"/>
            </a:rPr>
            <a:t> hôtel de ville (RDV UTOPIA) sur conseils de SOLIPAM</a:t>
          </a:r>
        </a:p>
      </dgm:t>
    </dgm:pt>
    <dgm:pt modelId="{3EE2F15E-85F6-4B60-B52D-FC7D11CE1FE1}" type="parTrans" cxnId="{9CACED7F-8B05-48CC-AE41-AC191A89C403}">
      <dgm:prSet/>
      <dgm:spPr/>
      <dgm:t>
        <a:bodyPr/>
        <a:lstStyle/>
        <a:p>
          <a:endParaRPr lang="fr-FR"/>
        </a:p>
      </dgm:t>
    </dgm:pt>
    <dgm:pt modelId="{D09048D8-9438-4384-BEFF-C007D46644AE}" type="sibTrans" cxnId="{9CACED7F-8B05-48CC-AE41-AC191A89C403}">
      <dgm:prSet/>
      <dgm:spPr/>
      <dgm:t>
        <a:bodyPr/>
        <a:lstStyle/>
        <a:p>
          <a:endParaRPr lang="fr-FR"/>
        </a:p>
      </dgm:t>
    </dgm:pt>
    <dgm:pt modelId="{68A5EF26-8AE9-4FEC-AFDA-32875D30FB99}" type="pres">
      <dgm:prSet presAssocID="{A3939E46-FC89-41A1-A44C-4A8F28DE2FE5}" presName="Name0" presStyleCnt="0">
        <dgm:presLayoutVars>
          <dgm:dir/>
          <dgm:resizeHandles val="exact"/>
        </dgm:presLayoutVars>
      </dgm:prSet>
      <dgm:spPr/>
    </dgm:pt>
    <dgm:pt modelId="{834E0DA0-5373-4286-99CD-41479C02FD8D}" type="pres">
      <dgm:prSet presAssocID="{A3939E46-FC89-41A1-A44C-4A8F28DE2FE5}" presName="arrow" presStyleLbl="bgShp" presStyleIdx="0" presStyleCnt="1"/>
      <dgm:spPr/>
    </dgm:pt>
    <dgm:pt modelId="{06291EEF-E2B7-4258-A756-8688FDAF925E}" type="pres">
      <dgm:prSet presAssocID="{A3939E46-FC89-41A1-A44C-4A8F28DE2FE5}" presName="points" presStyleCnt="0"/>
      <dgm:spPr/>
    </dgm:pt>
    <dgm:pt modelId="{67775DB3-A679-47A4-97EC-C014C93ACBA0}" type="pres">
      <dgm:prSet presAssocID="{61CB90FF-A10D-45E8-81CA-312F479EC11B}" presName="compositeA" presStyleCnt="0"/>
      <dgm:spPr/>
    </dgm:pt>
    <dgm:pt modelId="{38A7B76E-F9E7-4007-ABD1-F2F7C328FFA5}" type="pres">
      <dgm:prSet presAssocID="{61CB90FF-A10D-45E8-81CA-312F479EC11B}" presName="textA" presStyleLbl="revTx" presStyleIdx="0" presStyleCnt="8" custScaleX="116739">
        <dgm:presLayoutVars>
          <dgm:bulletEnabled val="1"/>
        </dgm:presLayoutVars>
      </dgm:prSet>
      <dgm:spPr/>
      <dgm:t>
        <a:bodyPr/>
        <a:lstStyle/>
        <a:p>
          <a:endParaRPr lang="fr-FR"/>
        </a:p>
      </dgm:t>
    </dgm:pt>
    <dgm:pt modelId="{3821E5C0-A1CE-4884-9F68-A22C0F561E4B}" type="pres">
      <dgm:prSet presAssocID="{61CB90FF-A10D-45E8-81CA-312F479EC11B}" presName="circleA" presStyleLbl="node1" presStyleIdx="0" presStyleCnt="8"/>
      <dgm:spPr/>
    </dgm:pt>
    <dgm:pt modelId="{608C5A38-BCAD-4842-BCB8-5D3D3AD60C10}" type="pres">
      <dgm:prSet presAssocID="{61CB90FF-A10D-45E8-81CA-312F479EC11B}" presName="spaceA" presStyleCnt="0"/>
      <dgm:spPr/>
    </dgm:pt>
    <dgm:pt modelId="{DF13D7EA-2303-4EA9-8173-889CD738680F}" type="pres">
      <dgm:prSet presAssocID="{658CC703-79A5-4B2F-8977-6BAFC7158D0F}" presName="space" presStyleCnt="0"/>
      <dgm:spPr/>
    </dgm:pt>
    <dgm:pt modelId="{DED7C2DF-A627-43C7-B292-9B310AF53571}" type="pres">
      <dgm:prSet presAssocID="{B233AD35-35F4-47A2-8DC6-49BF9339B173}" presName="compositeB" presStyleCnt="0"/>
      <dgm:spPr/>
    </dgm:pt>
    <dgm:pt modelId="{5F4AEF75-9284-474E-927A-57B1A9C53F4B}" type="pres">
      <dgm:prSet presAssocID="{B233AD35-35F4-47A2-8DC6-49BF9339B173}" presName="textB" presStyleLbl="revTx" presStyleIdx="1" presStyleCnt="8" custScaleX="186687">
        <dgm:presLayoutVars>
          <dgm:bulletEnabled val="1"/>
        </dgm:presLayoutVars>
      </dgm:prSet>
      <dgm:spPr/>
      <dgm:t>
        <a:bodyPr/>
        <a:lstStyle/>
        <a:p>
          <a:endParaRPr lang="fr-FR"/>
        </a:p>
      </dgm:t>
    </dgm:pt>
    <dgm:pt modelId="{C41771F7-FF3E-45F0-8783-A7AD779468D0}" type="pres">
      <dgm:prSet presAssocID="{B233AD35-35F4-47A2-8DC6-49BF9339B173}" presName="circleB" presStyleLbl="node1" presStyleIdx="1" presStyleCnt="8"/>
      <dgm:spPr/>
    </dgm:pt>
    <dgm:pt modelId="{EA804E57-1113-4B3D-B0D4-6F8AE0E21C91}" type="pres">
      <dgm:prSet presAssocID="{B233AD35-35F4-47A2-8DC6-49BF9339B173}" presName="spaceB" presStyleCnt="0"/>
      <dgm:spPr/>
    </dgm:pt>
    <dgm:pt modelId="{2E8DA2C3-2F28-47CE-8F5D-B826F0950B73}" type="pres">
      <dgm:prSet presAssocID="{EF718F73-E580-416A-9EFA-5B2A51AECDF5}" presName="space" presStyleCnt="0"/>
      <dgm:spPr/>
    </dgm:pt>
    <dgm:pt modelId="{09C02D62-9EB8-4E92-AD60-AB2A737B8001}" type="pres">
      <dgm:prSet presAssocID="{484DCE74-9406-49C8-98FA-EBCDB1F1D31F}" presName="compositeA" presStyleCnt="0"/>
      <dgm:spPr/>
    </dgm:pt>
    <dgm:pt modelId="{20C9C7FD-D8A6-46B3-9EE5-41ECAABDB5B2}" type="pres">
      <dgm:prSet presAssocID="{484DCE74-9406-49C8-98FA-EBCDB1F1D31F}" presName="textA" presStyleLbl="revTx" presStyleIdx="2" presStyleCnt="8" custScaleX="108044">
        <dgm:presLayoutVars>
          <dgm:bulletEnabled val="1"/>
        </dgm:presLayoutVars>
      </dgm:prSet>
      <dgm:spPr/>
      <dgm:t>
        <a:bodyPr/>
        <a:lstStyle/>
        <a:p>
          <a:endParaRPr lang="fr-FR"/>
        </a:p>
      </dgm:t>
    </dgm:pt>
    <dgm:pt modelId="{547EE23F-67B9-478C-9535-C4F7E66CC5DE}" type="pres">
      <dgm:prSet presAssocID="{484DCE74-9406-49C8-98FA-EBCDB1F1D31F}" presName="circleA" presStyleLbl="node1" presStyleIdx="2" presStyleCnt="8"/>
      <dgm:spPr/>
    </dgm:pt>
    <dgm:pt modelId="{516E630C-38E3-4B87-980A-5F1D3BE58E31}" type="pres">
      <dgm:prSet presAssocID="{484DCE74-9406-49C8-98FA-EBCDB1F1D31F}" presName="spaceA" presStyleCnt="0"/>
      <dgm:spPr/>
    </dgm:pt>
    <dgm:pt modelId="{A54D1ADA-4EEC-4DB5-98C7-81C5FFC080BD}" type="pres">
      <dgm:prSet presAssocID="{496F25E0-3382-468F-AA2E-BBD9315CD574}" presName="space" presStyleCnt="0"/>
      <dgm:spPr/>
    </dgm:pt>
    <dgm:pt modelId="{D9B39040-877F-4A05-9071-17B1FF55490B}" type="pres">
      <dgm:prSet presAssocID="{8CB339F9-E0EC-4E27-AEC8-D21FD32840BC}" presName="compositeB" presStyleCnt="0"/>
      <dgm:spPr/>
    </dgm:pt>
    <dgm:pt modelId="{24EF5F17-7BB5-4870-9B6D-D5A991C3784D}" type="pres">
      <dgm:prSet presAssocID="{8CB339F9-E0EC-4E27-AEC8-D21FD32840BC}" presName="textB" presStyleLbl="revTx" presStyleIdx="3" presStyleCnt="8">
        <dgm:presLayoutVars>
          <dgm:bulletEnabled val="1"/>
        </dgm:presLayoutVars>
      </dgm:prSet>
      <dgm:spPr/>
      <dgm:t>
        <a:bodyPr/>
        <a:lstStyle/>
        <a:p>
          <a:endParaRPr lang="fr-FR"/>
        </a:p>
      </dgm:t>
    </dgm:pt>
    <dgm:pt modelId="{C5A326BD-690D-4028-951E-2259938483B1}" type="pres">
      <dgm:prSet presAssocID="{8CB339F9-E0EC-4E27-AEC8-D21FD32840BC}" presName="circleB" presStyleLbl="node1" presStyleIdx="3" presStyleCnt="8"/>
      <dgm:spPr/>
    </dgm:pt>
    <dgm:pt modelId="{64477FF4-F2FD-4F4C-9D77-BF9AF6998B17}" type="pres">
      <dgm:prSet presAssocID="{8CB339F9-E0EC-4E27-AEC8-D21FD32840BC}" presName="spaceB" presStyleCnt="0"/>
      <dgm:spPr/>
    </dgm:pt>
    <dgm:pt modelId="{EDC7E2AB-D5BD-4403-866C-D755697FCAEE}" type="pres">
      <dgm:prSet presAssocID="{B2DF8367-7095-4A7D-8D6E-ACB208AB6093}" presName="space" presStyleCnt="0"/>
      <dgm:spPr/>
    </dgm:pt>
    <dgm:pt modelId="{91285EB8-3FFE-4776-A773-DDF00853AE2E}" type="pres">
      <dgm:prSet presAssocID="{F7D5B8D1-D466-4540-B1BD-F15B33F06894}" presName="compositeA" presStyleCnt="0"/>
      <dgm:spPr/>
    </dgm:pt>
    <dgm:pt modelId="{305FEEF1-A497-4C2E-B1C6-65DF49C68EBC}" type="pres">
      <dgm:prSet presAssocID="{F7D5B8D1-D466-4540-B1BD-F15B33F06894}" presName="textA" presStyleLbl="revTx" presStyleIdx="4" presStyleCnt="8" custScaleX="122234">
        <dgm:presLayoutVars>
          <dgm:bulletEnabled val="1"/>
        </dgm:presLayoutVars>
      </dgm:prSet>
      <dgm:spPr/>
      <dgm:t>
        <a:bodyPr/>
        <a:lstStyle/>
        <a:p>
          <a:endParaRPr lang="fr-FR"/>
        </a:p>
      </dgm:t>
    </dgm:pt>
    <dgm:pt modelId="{F7FAB06E-8EA4-48C9-BF3C-90CCA278A211}" type="pres">
      <dgm:prSet presAssocID="{F7D5B8D1-D466-4540-B1BD-F15B33F06894}" presName="circleA" presStyleLbl="node1" presStyleIdx="4" presStyleCnt="8"/>
      <dgm:spPr/>
    </dgm:pt>
    <dgm:pt modelId="{62E073C5-536A-4518-AFDA-028DEDBC6982}" type="pres">
      <dgm:prSet presAssocID="{F7D5B8D1-D466-4540-B1BD-F15B33F06894}" presName="spaceA" presStyleCnt="0"/>
      <dgm:spPr/>
    </dgm:pt>
    <dgm:pt modelId="{1A0EE5C5-00C6-4B8E-A0A7-B36A7234C9E5}" type="pres">
      <dgm:prSet presAssocID="{D09048D8-9438-4384-BEFF-C007D46644AE}" presName="space" presStyleCnt="0"/>
      <dgm:spPr/>
    </dgm:pt>
    <dgm:pt modelId="{0F0B82AC-841D-4E74-B917-7330CD849787}" type="pres">
      <dgm:prSet presAssocID="{38B79A13-37DD-4DE1-A4F7-4963E569D014}" presName="compositeB" presStyleCnt="0"/>
      <dgm:spPr/>
    </dgm:pt>
    <dgm:pt modelId="{B8D827BA-BBDC-418F-BA9D-6B8742F71695}" type="pres">
      <dgm:prSet presAssocID="{38B79A13-37DD-4DE1-A4F7-4963E569D014}" presName="textB" presStyleLbl="revTx" presStyleIdx="5" presStyleCnt="8" custScaleX="144953">
        <dgm:presLayoutVars>
          <dgm:bulletEnabled val="1"/>
        </dgm:presLayoutVars>
      </dgm:prSet>
      <dgm:spPr/>
      <dgm:t>
        <a:bodyPr/>
        <a:lstStyle/>
        <a:p>
          <a:endParaRPr lang="fr-FR"/>
        </a:p>
      </dgm:t>
    </dgm:pt>
    <dgm:pt modelId="{972F5542-F719-47B5-BEE3-3BD2B0E4E232}" type="pres">
      <dgm:prSet presAssocID="{38B79A13-37DD-4DE1-A4F7-4963E569D014}" presName="circleB" presStyleLbl="node1" presStyleIdx="5" presStyleCnt="8"/>
      <dgm:spPr/>
    </dgm:pt>
    <dgm:pt modelId="{2B8614CE-BA97-4EBB-8E43-8475E5EF03A1}" type="pres">
      <dgm:prSet presAssocID="{38B79A13-37DD-4DE1-A4F7-4963E569D014}" presName="spaceB" presStyleCnt="0"/>
      <dgm:spPr/>
    </dgm:pt>
    <dgm:pt modelId="{03AAD5D1-ACBE-4775-AD74-BF7153856AC1}" type="pres">
      <dgm:prSet presAssocID="{6DDC3457-E57F-4ED5-86F4-7F17662D8E78}" presName="space" presStyleCnt="0"/>
      <dgm:spPr/>
    </dgm:pt>
    <dgm:pt modelId="{F59F245B-DD0D-4F89-9D69-6451AE76385A}" type="pres">
      <dgm:prSet presAssocID="{A8BED328-54F9-4F74-88FB-428C3E40D09F}" presName="compositeA" presStyleCnt="0"/>
      <dgm:spPr/>
    </dgm:pt>
    <dgm:pt modelId="{8E268831-472C-4490-96F8-8CCDD8E0AF36}" type="pres">
      <dgm:prSet presAssocID="{A8BED328-54F9-4F74-88FB-428C3E40D09F}" presName="textA" presStyleLbl="revTx" presStyleIdx="6" presStyleCnt="8" custScaleX="131336">
        <dgm:presLayoutVars>
          <dgm:bulletEnabled val="1"/>
        </dgm:presLayoutVars>
      </dgm:prSet>
      <dgm:spPr/>
      <dgm:t>
        <a:bodyPr/>
        <a:lstStyle/>
        <a:p>
          <a:endParaRPr lang="fr-FR"/>
        </a:p>
      </dgm:t>
    </dgm:pt>
    <dgm:pt modelId="{C5E70E7B-D8CA-4351-A28C-331FEAD67572}" type="pres">
      <dgm:prSet presAssocID="{A8BED328-54F9-4F74-88FB-428C3E40D09F}" presName="circleA" presStyleLbl="node1" presStyleIdx="6" presStyleCnt="8"/>
      <dgm:spPr/>
    </dgm:pt>
    <dgm:pt modelId="{C9C228DE-53EE-4C1D-9FF5-78F6A975109F}" type="pres">
      <dgm:prSet presAssocID="{A8BED328-54F9-4F74-88FB-428C3E40D09F}" presName="spaceA" presStyleCnt="0"/>
      <dgm:spPr/>
    </dgm:pt>
    <dgm:pt modelId="{39B1B576-1B90-4ED7-AD20-8BC4F3CA0859}" type="pres">
      <dgm:prSet presAssocID="{AC77CCD2-1BB2-440F-ACC2-77D52962125E}" presName="space" presStyleCnt="0"/>
      <dgm:spPr/>
    </dgm:pt>
    <dgm:pt modelId="{9A207F2E-0973-463A-839C-C2618B685F06}" type="pres">
      <dgm:prSet presAssocID="{F6E8D598-FDD6-41C2-B732-568C886D7C7E}" presName="compositeB" presStyleCnt="0"/>
      <dgm:spPr/>
    </dgm:pt>
    <dgm:pt modelId="{DECB2D3C-2054-4EDF-9802-AEB2F6E05DB2}" type="pres">
      <dgm:prSet presAssocID="{F6E8D598-FDD6-41C2-B732-568C886D7C7E}" presName="textB" presStyleLbl="revTx" presStyleIdx="7" presStyleCnt="8" custScaleX="160781">
        <dgm:presLayoutVars>
          <dgm:bulletEnabled val="1"/>
        </dgm:presLayoutVars>
      </dgm:prSet>
      <dgm:spPr/>
      <dgm:t>
        <a:bodyPr/>
        <a:lstStyle/>
        <a:p>
          <a:endParaRPr lang="fr-FR"/>
        </a:p>
      </dgm:t>
    </dgm:pt>
    <dgm:pt modelId="{D009DA0C-BC09-435D-AC9E-F10ECA18B8B0}" type="pres">
      <dgm:prSet presAssocID="{F6E8D598-FDD6-41C2-B732-568C886D7C7E}" presName="circleB" presStyleLbl="node1" presStyleIdx="7" presStyleCnt="8"/>
      <dgm:spPr/>
    </dgm:pt>
    <dgm:pt modelId="{7C0BC562-1FBC-4351-83AC-EBA29DEE472B}" type="pres">
      <dgm:prSet presAssocID="{F6E8D598-FDD6-41C2-B732-568C886D7C7E}" presName="spaceB" presStyleCnt="0"/>
      <dgm:spPr/>
    </dgm:pt>
  </dgm:ptLst>
  <dgm:cxnLst>
    <dgm:cxn modelId="{2E8E912A-912A-41FD-B7BA-B5276230F64E}" type="presOf" srcId="{484DCE74-9406-49C8-98FA-EBCDB1F1D31F}" destId="{20C9C7FD-D8A6-46B3-9EE5-41ECAABDB5B2}" srcOrd="0" destOrd="0" presId="urn:microsoft.com/office/officeart/2005/8/layout/hProcess11"/>
    <dgm:cxn modelId="{907803D3-01BB-43E7-A82E-6C66E501788C}" type="presOf" srcId="{A8BED328-54F9-4F74-88FB-428C3E40D09F}" destId="{8E268831-472C-4490-96F8-8CCDD8E0AF36}" srcOrd="0" destOrd="0" presId="urn:microsoft.com/office/officeart/2005/8/layout/hProcess11"/>
    <dgm:cxn modelId="{66358D18-B86C-410E-8787-5A352619D8B9}" type="presOf" srcId="{A3939E46-FC89-41A1-A44C-4A8F28DE2FE5}" destId="{68A5EF26-8AE9-4FEC-AFDA-32875D30FB99}" srcOrd="0" destOrd="0" presId="urn:microsoft.com/office/officeart/2005/8/layout/hProcess11"/>
    <dgm:cxn modelId="{C3EC2217-61EB-4556-A08D-9768A745DA20}" srcId="{A3939E46-FC89-41A1-A44C-4A8F28DE2FE5}" destId="{B233AD35-35F4-47A2-8DC6-49BF9339B173}" srcOrd="1" destOrd="0" parTransId="{DD653088-C98E-4CEA-8386-E20BA86A32B0}" sibTransId="{EF718F73-E580-416A-9EFA-5B2A51AECDF5}"/>
    <dgm:cxn modelId="{0A3EA822-DA03-4492-9F68-C60D9BFE454B}" type="presOf" srcId="{F7D5B8D1-D466-4540-B1BD-F15B33F06894}" destId="{305FEEF1-A497-4C2E-B1C6-65DF49C68EBC}" srcOrd="0" destOrd="0" presId="urn:microsoft.com/office/officeart/2005/8/layout/hProcess11"/>
    <dgm:cxn modelId="{38B23F44-98F9-4810-9C01-9DAD4361E33E}" type="presOf" srcId="{8CB339F9-E0EC-4E27-AEC8-D21FD32840BC}" destId="{24EF5F17-7BB5-4870-9B6D-D5A991C3784D}" srcOrd="0" destOrd="0" presId="urn:microsoft.com/office/officeart/2005/8/layout/hProcess11"/>
    <dgm:cxn modelId="{A073C1E6-FE9A-4C55-B7B1-0F5016830721}" srcId="{A3939E46-FC89-41A1-A44C-4A8F28DE2FE5}" destId="{38B79A13-37DD-4DE1-A4F7-4963E569D014}" srcOrd="5" destOrd="0" parTransId="{7366C3ED-EEF4-4A69-B546-25DA2D9A7AE0}" sibTransId="{6DDC3457-E57F-4ED5-86F4-7F17662D8E78}"/>
    <dgm:cxn modelId="{0449870C-56E4-41E7-A7C8-7C5F5A8DE32B}" srcId="{A3939E46-FC89-41A1-A44C-4A8F28DE2FE5}" destId="{A8BED328-54F9-4F74-88FB-428C3E40D09F}" srcOrd="6" destOrd="0" parTransId="{A2FB08AF-47A8-4CB1-9DC0-B1E51831A3D6}" sibTransId="{AC77CCD2-1BB2-440F-ACC2-77D52962125E}"/>
    <dgm:cxn modelId="{82A2CCB5-E868-4EA3-A7A6-C4786CC55278}" type="presOf" srcId="{F6E8D598-FDD6-41C2-B732-568C886D7C7E}" destId="{DECB2D3C-2054-4EDF-9802-AEB2F6E05DB2}" srcOrd="0" destOrd="0" presId="urn:microsoft.com/office/officeart/2005/8/layout/hProcess11"/>
    <dgm:cxn modelId="{80FE524B-8AC7-4D58-B348-0E4D8695EA35}" type="presOf" srcId="{61CB90FF-A10D-45E8-81CA-312F479EC11B}" destId="{38A7B76E-F9E7-4007-ABD1-F2F7C328FFA5}" srcOrd="0" destOrd="0" presId="urn:microsoft.com/office/officeart/2005/8/layout/hProcess11"/>
    <dgm:cxn modelId="{C6B32057-F873-40B2-8010-ADBEA26F96CA}" type="presOf" srcId="{B233AD35-35F4-47A2-8DC6-49BF9339B173}" destId="{5F4AEF75-9284-474E-927A-57B1A9C53F4B}" srcOrd="0" destOrd="0" presId="urn:microsoft.com/office/officeart/2005/8/layout/hProcess11"/>
    <dgm:cxn modelId="{DBDA3F12-866E-4C58-9F91-41B5E5F8528A}" type="presOf" srcId="{38B79A13-37DD-4DE1-A4F7-4963E569D014}" destId="{B8D827BA-BBDC-418F-BA9D-6B8742F71695}" srcOrd="0" destOrd="0" presId="urn:microsoft.com/office/officeart/2005/8/layout/hProcess11"/>
    <dgm:cxn modelId="{E9CEFCA9-26CB-449B-863A-24D4C2C1A18E}" srcId="{A3939E46-FC89-41A1-A44C-4A8F28DE2FE5}" destId="{8CB339F9-E0EC-4E27-AEC8-D21FD32840BC}" srcOrd="3" destOrd="0" parTransId="{8811D04C-6AC4-4716-B093-A8D3153B53EC}" sibTransId="{B2DF8367-7095-4A7D-8D6E-ACB208AB6093}"/>
    <dgm:cxn modelId="{31E2596C-BD56-4110-A55F-238C5A7CDCFF}" srcId="{A3939E46-FC89-41A1-A44C-4A8F28DE2FE5}" destId="{61CB90FF-A10D-45E8-81CA-312F479EC11B}" srcOrd="0" destOrd="0" parTransId="{00AC3E1B-7DDD-4EAA-8A4D-03A65C5EA766}" sibTransId="{658CC703-79A5-4B2F-8977-6BAFC7158D0F}"/>
    <dgm:cxn modelId="{9534ADF3-3E52-41AA-BE8D-B45DBB15732C}" srcId="{A3939E46-FC89-41A1-A44C-4A8F28DE2FE5}" destId="{484DCE74-9406-49C8-98FA-EBCDB1F1D31F}" srcOrd="2" destOrd="0" parTransId="{44C3EE5F-4350-4D56-8503-74F17905CE6F}" sibTransId="{496F25E0-3382-468F-AA2E-BBD9315CD574}"/>
    <dgm:cxn modelId="{9CACED7F-8B05-48CC-AE41-AC191A89C403}" srcId="{A3939E46-FC89-41A1-A44C-4A8F28DE2FE5}" destId="{F7D5B8D1-D466-4540-B1BD-F15B33F06894}" srcOrd="4" destOrd="0" parTransId="{3EE2F15E-85F6-4B60-B52D-FC7D11CE1FE1}" sibTransId="{D09048D8-9438-4384-BEFF-C007D46644AE}"/>
    <dgm:cxn modelId="{45593BB6-63F2-4078-A1CB-B1F974ABE503}" srcId="{A3939E46-FC89-41A1-A44C-4A8F28DE2FE5}" destId="{F6E8D598-FDD6-41C2-B732-568C886D7C7E}" srcOrd="7" destOrd="0" parTransId="{6654F616-7742-428A-85E3-1E29108F04EE}" sibTransId="{C2F4CF7F-3B3E-4636-8B9B-B01827DC9C9A}"/>
    <dgm:cxn modelId="{91F9ADD2-7D5F-4AE7-9B31-5418515899AB}" type="presParOf" srcId="{68A5EF26-8AE9-4FEC-AFDA-32875D30FB99}" destId="{834E0DA0-5373-4286-99CD-41479C02FD8D}" srcOrd="0" destOrd="0" presId="urn:microsoft.com/office/officeart/2005/8/layout/hProcess11"/>
    <dgm:cxn modelId="{CA0076CE-1F69-411C-897B-B5EA77A4FA5F}" type="presParOf" srcId="{68A5EF26-8AE9-4FEC-AFDA-32875D30FB99}" destId="{06291EEF-E2B7-4258-A756-8688FDAF925E}" srcOrd="1" destOrd="0" presId="urn:microsoft.com/office/officeart/2005/8/layout/hProcess11"/>
    <dgm:cxn modelId="{82416F94-FE7C-4ECB-9E63-35D61906DF71}" type="presParOf" srcId="{06291EEF-E2B7-4258-A756-8688FDAF925E}" destId="{67775DB3-A679-47A4-97EC-C014C93ACBA0}" srcOrd="0" destOrd="0" presId="urn:microsoft.com/office/officeart/2005/8/layout/hProcess11"/>
    <dgm:cxn modelId="{4AB2390C-C86C-4390-BE0A-24B1B4C9945E}" type="presParOf" srcId="{67775DB3-A679-47A4-97EC-C014C93ACBA0}" destId="{38A7B76E-F9E7-4007-ABD1-F2F7C328FFA5}" srcOrd="0" destOrd="0" presId="urn:microsoft.com/office/officeart/2005/8/layout/hProcess11"/>
    <dgm:cxn modelId="{E19CB14B-D87B-422C-A1D5-7E1B4F935475}" type="presParOf" srcId="{67775DB3-A679-47A4-97EC-C014C93ACBA0}" destId="{3821E5C0-A1CE-4884-9F68-A22C0F561E4B}" srcOrd="1" destOrd="0" presId="urn:microsoft.com/office/officeart/2005/8/layout/hProcess11"/>
    <dgm:cxn modelId="{B7DDFF36-DBB1-4E3E-9FEF-C97CD2B9A4DA}" type="presParOf" srcId="{67775DB3-A679-47A4-97EC-C014C93ACBA0}" destId="{608C5A38-BCAD-4842-BCB8-5D3D3AD60C10}" srcOrd="2" destOrd="0" presId="urn:microsoft.com/office/officeart/2005/8/layout/hProcess11"/>
    <dgm:cxn modelId="{8A6DD72B-C0CE-46D0-A25E-E92C11B161F0}" type="presParOf" srcId="{06291EEF-E2B7-4258-A756-8688FDAF925E}" destId="{DF13D7EA-2303-4EA9-8173-889CD738680F}" srcOrd="1" destOrd="0" presId="urn:microsoft.com/office/officeart/2005/8/layout/hProcess11"/>
    <dgm:cxn modelId="{1F71A1A0-4EFA-473F-9A95-855B56611520}" type="presParOf" srcId="{06291EEF-E2B7-4258-A756-8688FDAF925E}" destId="{DED7C2DF-A627-43C7-B292-9B310AF53571}" srcOrd="2" destOrd="0" presId="urn:microsoft.com/office/officeart/2005/8/layout/hProcess11"/>
    <dgm:cxn modelId="{D5A5F41D-4C6E-42F4-BB95-87E73F4C8BAE}" type="presParOf" srcId="{DED7C2DF-A627-43C7-B292-9B310AF53571}" destId="{5F4AEF75-9284-474E-927A-57B1A9C53F4B}" srcOrd="0" destOrd="0" presId="urn:microsoft.com/office/officeart/2005/8/layout/hProcess11"/>
    <dgm:cxn modelId="{8AB399F8-9036-4CD4-9114-EC9BB092D4A4}" type="presParOf" srcId="{DED7C2DF-A627-43C7-B292-9B310AF53571}" destId="{C41771F7-FF3E-45F0-8783-A7AD779468D0}" srcOrd="1" destOrd="0" presId="urn:microsoft.com/office/officeart/2005/8/layout/hProcess11"/>
    <dgm:cxn modelId="{A56AFDCF-9CD8-43F6-9714-E37D5B515AC8}" type="presParOf" srcId="{DED7C2DF-A627-43C7-B292-9B310AF53571}" destId="{EA804E57-1113-4B3D-B0D4-6F8AE0E21C91}" srcOrd="2" destOrd="0" presId="urn:microsoft.com/office/officeart/2005/8/layout/hProcess11"/>
    <dgm:cxn modelId="{24648E54-9F1F-4077-8B73-8E057891020E}" type="presParOf" srcId="{06291EEF-E2B7-4258-A756-8688FDAF925E}" destId="{2E8DA2C3-2F28-47CE-8F5D-B826F0950B73}" srcOrd="3" destOrd="0" presId="urn:microsoft.com/office/officeart/2005/8/layout/hProcess11"/>
    <dgm:cxn modelId="{DC14BCE2-7A66-44D7-9B3F-9A16F0CAC43C}" type="presParOf" srcId="{06291EEF-E2B7-4258-A756-8688FDAF925E}" destId="{09C02D62-9EB8-4E92-AD60-AB2A737B8001}" srcOrd="4" destOrd="0" presId="urn:microsoft.com/office/officeart/2005/8/layout/hProcess11"/>
    <dgm:cxn modelId="{82BF4827-7906-4F10-AB4A-6D4ABC23DB87}" type="presParOf" srcId="{09C02D62-9EB8-4E92-AD60-AB2A737B8001}" destId="{20C9C7FD-D8A6-46B3-9EE5-41ECAABDB5B2}" srcOrd="0" destOrd="0" presId="urn:microsoft.com/office/officeart/2005/8/layout/hProcess11"/>
    <dgm:cxn modelId="{578D3F92-5790-4246-A45F-B066726F3E04}" type="presParOf" srcId="{09C02D62-9EB8-4E92-AD60-AB2A737B8001}" destId="{547EE23F-67B9-478C-9535-C4F7E66CC5DE}" srcOrd="1" destOrd="0" presId="urn:microsoft.com/office/officeart/2005/8/layout/hProcess11"/>
    <dgm:cxn modelId="{6F6E5B44-B80F-45A3-B11F-53E59226715A}" type="presParOf" srcId="{09C02D62-9EB8-4E92-AD60-AB2A737B8001}" destId="{516E630C-38E3-4B87-980A-5F1D3BE58E31}" srcOrd="2" destOrd="0" presId="urn:microsoft.com/office/officeart/2005/8/layout/hProcess11"/>
    <dgm:cxn modelId="{EECAA126-781E-47C0-8171-BC227A098A37}" type="presParOf" srcId="{06291EEF-E2B7-4258-A756-8688FDAF925E}" destId="{A54D1ADA-4EEC-4DB5-98C7-81C5FFC080BD}" srcOrd="5" destOrd="0" presId="urn:microsoft.com/office/officeart/2005/8/layout/hProcess11"/>
    <dgm:cxn modelId="{B6D90EB8-E70F-47D5-B9C9-1831E466C13E}" type="presParOf" srcId="{06291EEF-E2B7-4258-A756-8688FDAF925E}" destId="{D9B39040-877F-4A05-9071-17B1FF55490B}" srcOrd="6" destOrd="0" presId="urn:microsoft.com/office/officeart/2005/8/layout/hProcess11"/>
    <dgm:cxn modelId="{55936386-3156-4D66-839A-EEF67DFEE055}" type="presParOf" srcId="{D9B39040-877F-4A05-9071-17B1FF55490B}" destId="{24EF5F17-7BB5-4870-9B6D-D5A991C3784D}" srcOrd="0" destOrd="0" presId="urn:microsoft.com/office/officeart/2005/8/layout/hProcess11"/>
    <dgm:cxn modelId="{4281CEC5-B458-4BB9-9A53-D9F4DE347733}" type="presParOf" srcId="{D9B39040-877F-4A05-9071-17B1FF55490B}" destId="{C5A326BD-690D-4028-951E-2259938483B1}" srcOrd="1" destOrd="0" presId="urn:microsoft.com/office/officeart/2005/8/layout/hProcess11"/>
    <dgm:cxn modelId="{2ED40255-41AD-484C-BA8C-3AB14B59DE4A}" type="presParOf" srcId="{D9B39040-877F-4A05-9071-17B1FF55490B}" destId="{64477FF4-F2FD-4F4C-9D77-BF9AF6998B17}" srcOrd="2" destOrd="0" presId="urn:microsoft.com/office/officeart/2005/8/layout/hProcess11"/>
    <dgm:cxn modelId="{D8694647-DF2D-4CF6-968C-FAFC3A80006A}" type="presParOf" srcId="{06291EEF-E2B7-4258-A756-8688FDAF925E}" destId="{EDC7E2AB-D5BD-4403-866C-D755697FCAEE}" srcOrd="7" destOrd="0" presId="urn:microsoft.com/office/officeart/2005/8/layout/hProcess11"/>
    <dgm:cxn modelId="{E5D89627-2172-4F90-A5A4-1D288084FD0A}" type="presParOf" srcId="{06291EEF-E2B7-4258-A756-8688FDAF925E}" destId="{91285EB8-3FFE-4776-A773-DDF00853AE2E}" srcOrd="8" destOrd="0" presId="urn:microsoft.com/office/officeart/2005/8/layout/hProcess11"/>
    <dgm:cxn modelId="{EB763F74-55DC-4CF0-B85D-20CC79708961}" type="presParOf" srcId="{91285EB8-3FFE-4776-A773-DDF00853AE2E}" destId="{305FEEF1-A497-4C2E-B1C6-65DF49C68EBC}" srcOrd="0" destOrd="0" presId="urn:microsoft.com/office/officeart/2005/8/layout/hProcess11"/>
    <dgm:cxn modelId="{D2025E90-AE15-4EC3-B010-B7A15C4A3DC9}" type="presParOf" srcId="{91285EB8-3FFE-4776-A773-DDF00853AE2E}" destId="{F7FAB06E-8EA4-48C9-BF3C-90CCA278A211}" srcOrd="1" destOrd="0" presId="urn:microsoft.com/office/officeart/2005/8/layout/hProcess11"/>
    <dgm:cxn modelId="{2D3AA727-BE9A-41C7-848E-FC592E7DE914}" type="presParOf" srcId="{91285EB8-3FFE-4776-A773-DDF00853AE2E}" destId="{62E073C5-536A-4518-AFDA-028DEDBC6982}" srcOrd="2" destOrd="0" presId="urn:microsoft.com/office/officeart/2005/8/layout/hProcess11"/>
    <dgm:cxn modelId="{3377F484-A02D-4545-A44D-964B42F2D589}" type="presParOf" srcId="{06291EEF-E2B7-4258-A756-8688FDAF925E}" destId="{1A0EE5C5-00C6-4B8E-A0A7-B36A7234C9E5}" srcOrd="9" destOrd="0" presId="urn:microsoft.com/office/officeart/2005/8/layout/hProcess11"/>
    <dgm:cxn modelId="{19E1B2B2-0317-4761-9A7D-C219BCB225D9}" type="presParOf" srcId="{06291EEF-E2B7-4258-A756-8688FDAF925E}" destId="{0F0B82AC-841D-4E74-B917-7330CD849787}" srcOrd="10" destOrd="0" presId="urn:microsoft.com/office/officeart/2005/8/layout/hProcess11"/>
    <dgm:cxn modelId="{2A9951B2-109F-4127-BF49-2BC85B0FA56F}" type="presParOf" srcId="{0F0B82AC-841D-4E74-B917-7330CD849787}" destId="{B8D827BA-BBDC-418F-BA9D-6B8742F71695}" srcOrd="0" destOrd="0" presId="urn:microsoft.com/office/officeart/2005/8/layout/hProcess11"/>
    <dgm:cxn modelId="{67D37988-84E4-41B4-A548-0D54547FC537}" type="presParOf" srcId="{0F0B82AC-841D-4E74-B917-7330CD849787}" destId="{972F5542-F719-47B5-BEE3-3BD2B0E4E232}" srcOrd="1" destOrd="0" presId="urn:microsoft.com/office/officeart/2005/8/layout/hProcess11"/>
    <dgm:cxn modelId="{C86A9BBD-7246-404B-860E-0EFFB71B42D8}" type="presParOf" srcId="{0F0B82AC-841D-4E74-B917-7330CD849787}" destId="{2B8614CE-BA97-4EBB-8E43-8475E5EF03A1}" srcOrd="2" destOrd="0" presId="urn:microsoft.com/office/officeart/2005/8/layout/hProcess11"/>
    <dgm:cxn modelId="{D7B31325-24CB-49FF-A8FE-CC3464038E39}" type="presParOf" srcId="{06291EEF-E2B7-4258-A756-8688FDAF925E}" destId="{03AAD5D1-ACBE-4775-AD74-BF7153856AC1}" srcOrd="11" destOrd="0" presId="urn:microsoft.com/office/officeart/2005/8/layout/hProcess11"/>
    <dgm:cxn modelId="{4DD5CA42-E215-4DE8-8DC5-0B0A70B90625}" type="presParOf" srcId="{06291EEF-E2B7-4258-A756-8688FDAF925E}" destId="{F59F245B-DD0D-4F89-9D69-6451AE76385A}" srcOrd="12" destOrd="0" presId="urn:microsoft.com/office/officeart/2005/8/layout/hProcess11"/>
    <dgm:cxn modelId="{1E46577B-FB7A-4A8F-864F-2C70739AC35F}" type="presParOf" srcId="{F59F245B-DD0D-4F89-9D69-6451AE76385A}" destId="{8E268831-472C-4490-96F8-8CCDD8E0AF36}" srcOrd="0" destOrd="0" presId="urn:microsoft.com/office/officeart/2005/8/layout/hProcess11"/>
    <dgm:cxn modelId="{4856E6E0-8552-4675-B1D1-EA958A6DDC97}" type="presParOf" srcId="{F59F245B-DD0D-4F89-9D69-6451AE76385A}" destId="{C5E70E7B-D8CA-4351-A28C-331FEAD67572}" srcOrd="1" destOrd="0" presId="urn:microsoft.com/office/officeart/2005/8/layout/hProcess11"/>
    <dgm:cxn modelId="{44AE6B41-5A90-495D-B740-2DCD44DC85E3}" type="presParOf" srcId="{F59F245B-DD0D-4F89-9D69-6451AE76385A}" destId="{C9C228DE-53EE-4C1D-9FF5-78F6A975109F}" srcOrd="2" destOrd="0" presId="urn:microsoft.com/office/officeart/2005/8/layout/hProcess11"/>
    <dgm:cxn modelId="{80DCF128-A1EF-4E91-8B8D-E7ED5768C387}" type="presParOf" srcId="{06291EEF-E2B7-4258-A756-8688FDAF925E}" destId="{39B1B576-1B90-4ED7-AD20-8BC4F3CA0859}" srcOrd="13" destOrd="0" presId="urn:microsoft.com/office/officeart/2005/8/layout/hProcess11"/>
    <dgm:cxn modelId="{7CB9A219-54E6-445D-9B9A-10823E107AD9}" type="presParOf" srcId="{06291EEF-E2B7-4258-A756-8688FDAF925E}" destId="{9A207F2E-0973-463A-839C-C2618B685F06}" srcOrd="14" destOrd="0" presId="urn:microsoft.com/office/officeart/2005/8/layout/hProcess11"/>
    <dgm:cxn modelId="{FC1C865C-F119-4CBF-9DCE-533767E284E4}" type="presParOf" srcId="{9A207F2E-0973-463A-839C-C2618B685F06}" destId="{DECB2D3C-2054-4EDF-9802-AEB2F6E05DB2}" srcOrd="0" destOrd="0" presId="urn:microsoft.com/office/officeart/2005/8/layout/hProcess11"/>
    <dgm:cxn modelId="{8F80EF7E-343C-46A8-B077-0FFE8351AF95}" type="presParOf" srcId="{9A207F2E-0973-463A-839C-C2618B685F06}" destId="{D009DA0C-BC09-435D-AC9E-F10ECA18B8B0}" srcOrd="1" destOrd="0" presId="urn:microsoft.com/office/officeart/2005/8/layout/hProcess11"/>
    <dgm:cxn modelId="{C5F53FEF-5236-4A6D-AEB4-B3F38E5D615E}" type="presParOf" srcId="{9A207F2E-0973-463A-839C-C2618B685F06}" destId="{7C0BC562-1FBC-4351-83AC-EBA29DEE472B}"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8DC3AD-24BE-40AA-A8E6-3BF99D5CC86B}" type="doc">
      <dgm:prSet loTypeId="urn:microsoft.com/office/officeart/2005/8/layout/hProcess11" loCatId="process" qsTypeId="urn:microsoft.com/office/officeart/2005/8/quickstyle/simple1" qsCatId="simple" csTypeId="urn:microsoft.com/office/officeart/2005/8/colors/colorful1" csCatId="colorful" phldr="1"/>
      <dgm:spPr/>
    </dgm:pt>
    <dgm:pt modelId="{3B6DC934-FACF-4C39-B21A-B0E0A1B5AF47}">
      <dgm:prSet phldrT="[Texte]" phldr="0" custT="1"/>
      <dgm:spPr/>
      <dgm:t>
        <a:bodyPr/>
        <a:lstStyle/>
        <a:p>
          <a:pPr rtl="0"/>
          <a:r>
            <a:rPr lang="fr-FR" sz="1400" dirty="0">
              <a:latin typeface="Calibri"/>
            </a:rPr>
            <a:t>Pas de demande réorientation en CHU mère enfant avant l'accmnt (auprès du SIAO) par le CHU </a:t>
          </a:r>
          <a:endParaRPr lang="fr-FR" sz="1400" dirty="0"/>
        </a:p>
      </dgm:t>
    </dgm:pt>
    <dgm:pt modelId="{1F6C3F2D-6650-4167-BA49-ACC11EEA633E}" type="parTrans" cxnId="{7249D61A-97E7-439F-8150-C05AFBF799DA}">
      <dgm:prSet/>
      <dgm:spPr/>
      <dgm:t>
        <a:bodyPr/>
        <a:lstStyle/>
        <a:p>
          <a:endParaRPr lang="fr-FR"/>
        </a:p>
      </dgm:t>
    </dgm:pt>
    <dgm:pt modelId="{0983F37F-FF63-4271-88AF-03C7E0A33CD9}" type="sibTrans" cxnId="{7249D61A-97E7-439F-8150-C05AFBF799DA}">
      <dgm:prSet/>
      <dgm:spPr/>
      <dgm:t>
        <a:bodyPr/>
        <a:lstStyle/>
        <a:p>
          <a:endParaRPr lang="fr-FR"/>
        </a:p>
      </dgm:t>
    </dgm:pt>
    <dgm:pt modelId="{97C9AF3F-600D-4210-B57C-ABD6EA082FB7}">
      <dgm:prSet phldrT="[Texte]" phldr="0" custT="1"/>
      <dgm:spPr/>
      <dgm:t>
        <a:bodyPr/>
        <a:lstStyle/>
        <a:p>
          <a:pPr rtl="0"/>
          <a:r>
            <a:rPr lang="fr-FR" sz="1400" dirty="0" err="1">
              <a:latin typeface="Calibri"/>
            </a:rPr>
            <a:t>Hbgt</a:t>
          </a:r>
          <a:r>
            <a:rPr lang="fr-FR" sz="1400" dirty="0">
              <a:latin typeface="Calibri"/>
            </a:rPr>
            <a:t> de courte durée et inaccessible via transports en commun (en sortie de maternité)</a:t>
          </a:r>
          <a:endParaRPr lang="fr-FR" sz="1400" dirty="0"/>
        </a:p>
      </dgm:t>
    </dgm:pt>
    <dgm:pt modelId="{C296C08C-872A-491A-9256-E2A15B369F83}" type="parTrans" cxnId="{500541E1-8542-49F6-80C6-EE6E97804465}">
      <dgm:prSet/>
      <dgm:spPr/>
      <dgm:t>
        <a:bodyPr/>
        <a:lstStyle/>
        <a:p>
          <a:endParaRPr lang="fr-FR"/>
        </a:p>
      </dgm:t>
    </dgm:pt>
    <dgm:pt modelId="{267CAE9E-DE48-4CF8-8CF3-0EDA971EC6B2}" type="sibTrans" cxnId="{500541E1-8542-49F6-80C6-EE6E97804465}">
      <dgm:prSet/>
      <dgm:spPr/>
      <dgm:t>
        <a:bodyPr/>
        <a:lstStyle/>
        <a:p>
          <a:endParaRPr lang="fr-FR"/>
        </a:p>
      </dgm:t>
    </dgm:pt>
    <dgm:pt modelId="{A11B225D-AB9F-462E-95EF-A8D091824831}">
      <dgm:prSet phldrT="[Texte]" phldr="0" custT="1"/>
      <dgm:spPr/>
      <dgm:t>
        <a:bodyPr/>
        <a:lstStyle/>
        <a:p>
          <a:pPr rtl="0"/>
          <a:r>
            <a:rPr lang="fr-FR" sz="1400" dirty="0">
              <a:latin typeface="Calibri"/>
            </a:rPr>
            <a:t>Pas de nouvelle orientation par le 115 avant fin de la première semaine d’hébergement après sortie de maternité</a:t>
          </a:r>
          <a:endParaRPr lang="fr-FR" sz="1400" dirty="0"/>
        </a:p>
      </dgm:t>
    </dgm:pt>
    <dgm:pt modelId="{EA536CB3-A604-4BA3-8B73-E08C4B5CD0A1}" type="parTrans" cxnId="{3927B0A9-1555-4C04-80D9-87B510BF24C1}">
      <dgm:prSet/>
      <dgm:spPr/>
      <dgm:t>
        <a:bodyPr/>
        <a:lstStyle/>
        <a:p>
          <a:endParaRPr lang="fr-FR"/>
        </a:p>
      </dgm:t>
    </dgm:pt>
    <dgm:pt modelId="{AB3B3AE9-EE97-4C9B-8A91-6BF8DD23DEFB}" type="sibTrans" cxnId="{3927B0A9-1555-4C04-80D9-87B510BF24C1}">
      <dgm:prSet/>
      <dgm:spPr/>
      <dgm:t>
        <a:bodyPr/>
        <a:lstStyle/>
        <a:p>
          <a:endParaRPr lang="fr-FR"/>
        </a:p>
      </dgm:t>
    </dgm:pt>
    <dgm:pt modelId="{A48FC077-EA5E-45C5-BB80-523C9244D54F}">
      <dgm:prSet phldr="0" custT="1"/>
      <dgm:spPr/>
      <dgm:t>
        <a:bodyPr/>
        <a:lstStyle/>
        <a:p>
          <a:pPr rtl="0"/>
          <a:r>
            <a:rPr lang="fr-FR" sz="1400" dirty="0">
              <a:latin typeface="Calibri"/>
            </a:rPr>
            <a:t>SMS du 115 reçu à 20h pour orientation vers nouvel hôtel 115 (3 nuits) alors que la famille n’avait plus d’</a:t>
          </a:r>
          <a:r>
            <a:rPr lang="fr-FR" sz="1400" dirty="0" err="1">
              <a:latin typeface="Calibri"/>
            </a:rPr>
            <a:t>hotel</a:t>
          </a:r>
          <a:r>
            <a:rPr lang="fr-FR" sz="1400" dirty="0">
              <a:latin typeface="Calibri"/>
            </a:rPr>
            <a:t> depuis le matin  et que l’enfant était déjà hospitalisé </a:t>
          </a:r>
        </a:p>
      </dgm:t>
    </dgm:pt>
    <dgm:pt modelId="{BD70BB36-57AB-4298-92CE-7802079411ED}" type="parTrans" cxnId="{DE28F910-87CD-4780-B5A6-39BD157100C3}">
      <dgm:prSet/>
      <dgm:spPr/>
      <dgm:t>
        <a:bodyPr/>
        <a:lstStyle/>
        <a:p>
          <a:endParaRPr lang="fr-FR"/>
        </a:p>
      </dgm:t>
    </dgm:pt>
    <dgm:pt modelId="{983B0C85-3855-4D9D-A95D-C9AE1DEFFB63}" type="sibTrans" cxnId="{DE28F910-87CD-4780-B5A6-39BD157100C3}">
      <dgm:prSet/>
      <dgm:spPr/>
      <dgm:t>
        <a:bodyPr/>
        <a:lstStyle/>
        <a:p>
          <a:endParaRPr lang="fr-FR"/>
        </a:p>
      </dgm:t>
    </dgm:pt>
    <dgm:pt modelId="{9EC96686-5016-459F-BF1F-D3ACE8897F52}">
      <dgm:prSet phldrT="[Texte]" phldr="0" custT="1"/>
      <dgm:spPr/>
      <dgm:t>
        <a:bodyPr/>
        <a:lstStyle/>
        <a:p>
          <a:pPr rtl="0"/>
          <a:r>
            <a:rPr lang="fr-FR" sz="1400" dirty="0"/>
            <a:t>Fiche SIAO non mise à jour par la maternité</a:t>
          </a:r>
        </a:p>
        <a:p>
          <a:pPr rtl="0"/>
          <a:r>
            <a:rPr lang="fr-FR" sz="1400" dirty="0"/>
            <a:t>Pas de demande de sortie en CHU mère enfant</a:t>
          </a:r>
        </a:p>
      </dgm:t>
    </dgm:pt>
    <dgm:pt modelId="{BE33ABE0-5E23-463D-B214-E19FF51B5AA0}" type="parTrans" cxnId="{D7F63641-0131-4581-BD14-C46E8094542C}">
      <dgm:prSet/>
      <dgm:spPr/>
      <dgm:t>
        <a:bodyPr/>
        <a:lstStyle/>
        <a:p>
          <a:endParaRPr lang="fr-FR"/>
        </a:p>
      </dgm:t>
    </dgm:pt>
    <dgm:pt modelId="{E6B79E4F-3D62-44E5-B176-615143AAD877}" type="sibTrans" cxnId="{D7F63641-0131-4581-BD14-C46E8094542C}">
      <dgm:prSet/>
      <dgm:spPr/>
      <dgm:t>
        <a:bodyPr/>
        <a:lstStyle/>
        <a:p>
          <a:endParaRPr lang="fr-FR"/>
        </a:p>
      </dgm:t>
    </dgm:pt>
    <dgm:pt modelId="{019E161F-E37F-46CC-9D71-EC91B7DAC09F}" type="pres">
      <dgm:prSet presAssocID="{9F8DC3AD-24BE-40AA-A8E6-3BF99D5CC86B}" presName="Name0" presStyleCnt="0">
        <dgm:presLayoutVars>
          <dgm:dir/>
          <dgm:resizeHandles val="exact"/>
        </dgm:presLayoutVars>
      </dgm:prSet>
      <dgm:spPr/>
    </dgm:pt>
    <dgm:pt modelId="{C6D5FC93-ACDC-45CC-8308-1B2EAF27F86F}" type="pres">
      <dgm:prSet presAssocID="{9F8DC3AD-24BE-40AA-A8E6-3BF99D5CC86B}" presName="arrow" presStyleLbl="bgShp" presStyleIdx="0" presStyleCnt="1"/>
      <dgm:spPr/>
    </dgm:pt>
    <dgm:pt modelId="{B9590709-92D9-45E0-85CB-09F36BAB4F91}" type="pres">
      <dgm:prSet presAssocID="{9F8DC3AD-24BE-40AA-A8E6-3BF99D5CC86B}" presName="points" presStyleCnt="0"/>
      <dgm:spPr/>
    </dgm:pt>
    <dgm:pt modelId="{F23A4058-77C4-4F98-B399-55BF78973600}" type="pres">
      <dgm:prSet presAssocID="{3B6DC934-FACF-4C39-B21A-B0E0A1B5AF47}" presName="compositeA" presStyleCnt="0"/>
      <dgm:spPr/>
    </dgm:pt>
    <dgm:pt modelId="{81857952-4F03-4588-ADC5-B2DDFFA81F1D}" type="pres">
      <dgm:prSet presAssocID="{3B6DC934-FACF-4C39-B21A-B0E0A1B5AF47}" presName="textA" presStyleLbl="revTx" presStyleIdx="0" presStyleCnt="5" custScaleX="123345">
        <dgm:presLayoutVars>
          <dgm:bulletEnabled val="1"/>
        </dgm:presLayoutVars>
      </dgm:prSet>
      <dgm:spPr/>
      <dgm:t>
        <a:bodyPr/>
        <a:lstStyle/>
        <a:p>
          <a:endParaRPr lang="fr-FR"/>
        </a:p>
      </dgm:t>
    </dgm:pt>
    <dgm:pt modelId="{4DCC3A0B-84F7-401A-B17A-45DEF42881CD}" type="pres">
      <dgm:prSet presAssocID="{3B6DC934-FACF-4C39-B21A-B0E0A1B5AF47}" presName="circleA" presStyleLbl="node1" presStyleIdx="0" presStyleCnt="5"/>
      <dgm:spPr/>
    </dgm:pt>
    <dgm:pt modelId="{AF86D059-FF74-4F95-B6C1-CD9FF626F122}" type="pres">
      <dgm:prSet presAssocID="{3B6DC934-FACF-4C39-B21A-B0E0A1B5AF47}" presName="spaceA" presStyleCnt="0"/>
      <dgm:spPr/>
    </dgm:pt>
    <dgm:pt modelId="{09DD055B-A137-4D29-909A-6E66552197E0}" type="pres">
      <dgm:prSet presAssocID="{0983F37F-FF63-4271-88AF-03C7E0A33CD9}" presName="space" presStyleCnt="0"/>
      <dgm:spPr/>
    </dgm:pt>
    <dgm:pt modelId="{E7E3B8F2-3149-4775-840B-E4D61F070BBC}" type="pres">
      <dgm:prSet presAssocID="{9EC96686-5016-459F-BF1F-D3ACE8897F52}" presName="compositeB" presStyleCnt="0"/>
      <dgm:spPr/>
    </dgm:pt>
    <dgm:pt modelId="{D760CC8E-68F7-47ED-A599-34262D2E82A1}" type="pres">
      <dgm:prSet presAssocID="{9EC96686-5016-459F-BF1F-D3ACE8897F52}" presName="textB" presStyleLbl="revTx" presStyleIdx="1" presStyleCnt="5" custScaleX="131386">
        <dgm:presLayoutVars>
          <dgm:bulletEnabled val="1"/>
        </dgm:presLayoutVars>
      </dgm:prSet>
      <dgm:spPr/>
      <dgm:t>
        <a:bodyPr/>
        <a:lstStyle/>
        <a:p>
          <a:endParaRPr lang="fr-FR"/>
        </a:p>
      </dgm:t>
    </dgm:pt>
    <dgm:pt modelId="{C6BEA341-FD0B-4088-81CB-67872685ED4F}" type="pres">
      <dgm:prSet presAssocID="{9EC96686-5016-459F-BF1F-D3ACE8897F52}" presName="circleB" presStyleLbl="node1" presStyleIdx="1" presStyleCnt="5"/>
      <dgm:spPr/>
    </dgm:pt>
    <dgm:pt modelId="{CC9B4254-8A69-4760-AEFE-6C4B64E9BF61}" type="pres">
      <dgm:prSet presAssocID="{9EC96686-5016-459F-BF1F-D3ACE8897F52}" presName="spaceB" presStyleCnt="0"/>
      <dgm:spPr/>
    </dgm:pt>
    <dgm:pt modelId="{5E4BCA52-D4D0-41C3-A495-FCBE82B93083}" type="pres">
      <dgm:prSet presAssocID="{E6B79E4F-3D62-44E5-B176-615143AAD877}" presName="space" presStyleCnt="0"/>
      <dgm:spPr/>
    </dgm:pt>
    <dgm:pt modelId="{76982F01-3678-4D7B-B71C-B378A0704868}" type="pres">
      <dgm:prSet presAssocID="{97C9AF3F-600D-4210-B57C-ABD6EA082FB7}" presName="compositeA" presStyleCnt="0"/>
      <dgm:spPr/>
    </dgm:pt>
    <dgm:pt modelId="{FDF206E3-B370-4176-82AF-C7D62F3B7F35}" type="pres">
      <dgm:prSet presAssocID="{97C9AF3F-600D-4210-B57C-ABD6EA082FB7}" presName="textA" presStyleLbl="revTx" presStyleIdx="2" presStyleCnt="5">
        <dgm:presLayoutVars>
          <dgm:bulletEnabled val="1"/>
        </dgm:presLayoutVars>
      </dgm:prSet>
      <dgm:spPr/>
      <dgm:t>
        <a:bodyPr/>
        <a:lstStyle/>
        <a:p>
          <a:endParaRPr lang="fr-FR"/>
        </a:p>
      </dgm:t>
    </dgm:pt>
    <dgm:pt modelId="{C6AA3D82-B22A-4099-B5EC-FA98A970152B}" type="pres">
      <dgm:prSet presAssocID="{97C9AF3F-600D-4210-B57C-ABD6EA082FB7}" presName="circleA" presStyleLbl="node1" presStyleIdx="2" presStyleCnt="5"/>
      <dgm:spPr/>
    </dgm:pt>
    <dgm:pt modelId="{3450E686-49F9-48D1-9744-5885FAD35511}" type="pres">
      <dgm:prSet presAssocID="{97C9AF3F-600D-4210-B57C-ABD6EA082FB7}" presName="spaceA" presStyleCnt="0"/>
      <dgm:spPr/>
    </dgm:pt>
    <dgm:pt modelId="{B6A8BA5F-4CF5-4EA6-A4BC-93A42FE979A8}" type="pres">
      <dgm:prSet presAssocID="{267CAE9E-DE48-4CF8-8CF3-0EDA971EC6B2}" presName="space" presStyleCnt="0"/>
      <dgm:spPr/>
    </dgm:pt>
    <dgm:pt modelId="{F3A996D2-76A2-4876-AE7B-841EF81DD889}" type="pres">
      <dgm:prSet presAssocID="{A11B225D-AB9F-462E-95EF-A8D091824831}" presName="compositeB" presStyleCnt="0"/>
      <dgm:spPr/>
    </dgm:pt>
    <dgm:pt modelId="{E061D976-7B79-488E-BD25-9ECB5503011C}" type="pres">
      <dgm:prSet presAssocID="{A11B225D-AB9F-462E-95EF-A8D091824831}" presName="textB" presStyleLbl="revTx" presStyleIdx="3" presStyleCnt="5" custScaleX="124610">
        <dgm:presLayoutVars>
          <dgm:bulletEnabled val="1"/>
        </dgm:presLayoutVars>
      </dgm:prSet>
      <dgm:spPr/>
      <dgm:t>
        <a:bodyPr/>
        <a:lstStyle/>
        <a:p>
          <a:endParaRPr lang="fr-FR"/>
        </a:p>
      </dgm:t>
    </dgm:pt>
    <dgm:pt modelId="{6AC75439-67DA-4C61-8CDD-58F092A607CB}" type="pres">
      <dgm:prSet presAssocID="{A11B225D-AB9F-462E-95EF-A8D091824831}" presName="circleB" presStyleLbl="node1" presStyleIdx="3" presStyleCnt="5"/>
      <dgm:spPr/>
    </dgm:pt>
    <dgm:pt modelId="{D584AD6C-BA15-4184-B5D2-245D6E6E9252}" type="pres">
      <dgm:prSet presAssocID="{A11B225D-AB9F-462E-95EF-A8D091824831}" presName="spaceB" presStyleCnt="0"/>
      <dgm:spPr/>
    </dgm:pt>
    <dgm:pt modelId="{AF221922-C3F6-4075-8975-AFDFE7B50356}" type="pres">
      <dgm:prSet presAssocID="{AB3B3AE9-EE97-4C9B-8A91-6BF8DD23DEFB}" presName="space" presStyleCnt="0"/>
      <dgm:spPr/>
    </dgm:pt>
    <dgm:pt modelId="{C821A70C-DA86-47D0-B89B-3B5DC382F68A}" type="pres">
      <dgm:prSet presAssocID="{A48FC077-EA5E-45C5-BB80-523C9244D54F}" presName="compositeA" presStyleCnt="0"/>
      <dgm:spPr/>
    </dgm:pt>
    <dgm:pt modelId="{FD5377A9-0DFC-4A18-ABA4-34BE29A96645}" type="pres">
      <dgm:prSet presAssocID="{A48FC077-EA5E-45C5-BB80-523C9244D54F}" presName="textA" presStyleLbl="revTx" presStyleIdx="4" presStyleCnt="5" custScaleX="167271" custScaleY="89655">
        <dgm:presLayoutVars>
          <dgm:bulletEnabled val="1"/>
        </dgm:presLayoutVars>
      </dgm:prSet>
      <dgm:spPr/>
      <dgm:t>
        <a:bodyPr/>
        <a:lstStyle/>
        <a:p>
          <a:endParaRPr lang="fr-FR"/>
        </a:p>
      </dgm:t>
    </dgm:pt>
    <dgm:pt modelId="{D4B1ABEB-23C0-452B-9318-60FB877EAD2E}" type="pres">
      <dgm:prSet presAssocID="{A48FC077-EA5E-45C5-BB80-523C9244D54F}" presName="circleA" presStyleLbl="node1" presStyleIdx="4" presStyleCnt="5"/>
      <dgm:spPr/>
    </dgm:pt>
    <dgm:pt modelId="{5D2BF051-45D8-491D-886C-74F7C17BC14E}" type="pres">
      <dgm:prSet presAssocID="{A48FC077-EA5E-45C5-BB80-523C9244D54F}" presName="spaceA" presStyleCnt="0"/>
      <dgm:spPr/>
    </dgm:pt>
  </dgm:ptLst>
  <dgm:cxnLst>
    <dgm:cxn modelId="{EB472783-BACB-4B72-B04F-5A7EC62C2E57}" type="presOf" srcId="{9EC96686-5016-459F-BF1F-D3ACE8897F52}" destId="{D760CC8E-68F7-47ED-A599-34262D2E82A1}" srcOrd="0" destOrd="0" presId="urn:microsoft.com/office/officeart/2005/8/layout/hProcess11"/>
    <dgm:cxn modelId="{C5F372C1-E9AB-4D68-9B45-4C97319017EF}" type="presOf" srcId="{9F8DC3AD-24BE-40AA-A8E6-3BF99D5CC86B}" destId="{019E161F-E37F-46CC-9D71-EC91B7DAC09F}" srcOrd="0" destOrd="0" presId="urn:microsoft.com/office/officeart/2005/8/layout/hProcess11"/>
    <dgm:cxn modelId="{DE28F910-87CD-4780-B5A6-39BD157100C3}" srcId="{9F8DC3AD-24BE-40AA-A8E6-3BF99D5CC86B}" destId="{A48FC077-EA5E-45C5-BB80-523C9244D54F}" srcOrd="4" destOrd="0" parTransId="{BD70BB36-57AB-4298-92CE-7802079411ED}" sibTransId="{983B0C85-3855-4D9D-A95D-C9AE1DEFFB63}"/>
    <dgm:cxn modelId="{7249D61A-97E7-439F-8150-C05AFBF799DA}" srcId="{9F8DC3AD-24BE-40AA-A8E6-3BF99D5CC86B}" destId="{3B6DC934-FACF-4C39-B21A-B0E0A1B5AF47}" srcOrd="0" destOrd="0" parTransId="{1F6C3F2D-6650-4167-BA49-ACC11EEA633E}" sibTransId="{0983F37F-FF63-4271-88AF-03C7E0A33CD9}"/>
    <dgm:cxn modelId="{C9CCD9F8-CB04-44DA-8F88-13A0B2EDA240}" type="presOf" srcId="{97C9AF3F-600D-4210-B57C-ABD6EA082FB7}" destId="{FDF206E3-B370-4176-82AF-C7D62F3B7F35}" srcOrd="0" destOrd="0" presId="urn:microsoft.com/office/officeart/2005/8/layout/hProcess11"/>
    <dgm:cxn modelId="{9ABED6BD-DF80-4C05-B3C2-EDBCC5CCE484}" type="presOf" srcId="{A48FC077-EA5E-45C5-BB80-523C9244D54F}" destId="{FD5377A9-0DFC-4A18-ABA4-34BE29A96645}" srcOrd="0" destOrd="0" presId="urn:microsoft.com/office/officeart/2005/8/layout/hProcess11"/>
    <dgm:cxn modelId="{5E3C003F-655D-4EBD-AE4E-9B7B0A8DBF76}" type="presOf" srcId="{3B6DC934-FACF-4C39-B21A-B0E0A1B5AF47}" destId="{81857952-4F03-4588-ADC5-B2DDFFA81F1D}" srcOrd="0" destOrd="0" presId="urn:microsoft.com/office/officeart/2005/8/layout/hProcess11"/>
    <dgm:cxn modelId="{61D31D3D-E594-4C1A-BFEC-45168BCF73DF}" type="presOf" srcId="{A11B225D-AB9F-462E-95EF-A8D091824831}" destId="{E061D976-7B79-488E-BD25-9ECB5503011C}" srcOrd="0" destOrd="0" presId="urn:microsoft.com/office/officeart/2005/8/layout/hProcess11"/>
    <dgm:cxn modelId="{3927B0A9-1555-4C04-80D9-87B510BF24C1}" srcId="{9F8DC3AD-24BE-40AA-A8E6-3BF99D5CC86B}" destId="{A11B225D-AB9F-462E-95EF-A8D091824831}" srcOrd="3" destOrd="0" parTransId="{EA536CB3-A604-4BA3-8B73-E08C4B5CD0A1}" sibTransId="{AB3B3AE9-EE97-4C9B-8A91-6BF8DD23DEFB}"/>
    <dgm:cxn modelId="{500541E1-8542-49F6-80C6-EE6E97804465}" srcId="{9F8DC3AD-24BE-40AA-A8E6-3BF99D5CC86B}" destId="{97C9AF3F-600D-4210-B57C-ABD6EA082FB7}" srcOrd="2" destOrd="0" parTransId="{C296C08C-872A-491A-9256-E2A15B369F83}" sibTransId="{267CAE9E-DE48-4CF8-8CF3-0EDA971EC6B2}"/>
    <dgm:cxn modelId="{D7F63641-0131-4581-BD14-C46E8094542C}" srcId="{9F8DC3AD-24BE-40AA-A8E6-3BF99D5CC86B}" destId="{9EC96686-5016-459F-BF1F-D3ACE8897F52}" srcOrd="1" destOrd="0" parTransId="{BE33ABE0-5E23-463D-B214-E19FF51B5AA0}" sibTransId="{E6B79E4F-3D62-44E5-B176-615143AAD877}"/>
    <dgm:cxn modelId="{3AF2D039-19D3-4B3F-B39A-7585C80BB274}" type="presParOf" srcId="{019E161F-E37F-46CC-9D71-EC91B7DAC09F}" destId="{C6D5FC93-ACDC-45CC-8308-1B2EAF27F86F}" srcOrd="0" destOrd="0" presId="urn:microsoft.com/office/officeart/2005/8/layout/hProcess11"/>
    <dgm:cxn modelId="{90072012-3A65-4DE4-BFC5-0951FD8F1879}" type="presParOf" srcId="{019E161F-E37F-46CC-9D71-EC91B7DAC09F}" destId="{B9590709-92D9-45E0-85CB-09F36BAB4F91}" srcOrd="1" destOrd="0" presId="urn:microsoft.com/office/officeart/2005/8/layout/hProcess11"/>
    <dgm:cxn modelId="{B6BF5E04-692E-439A-82DE-DC2AFC318C64}" type="presParOf" srcId="{B9590709-92D9-45E0-85CB-09F36BAB4F91}" destId="{F23A4058-77C4-4F98-B399-55BF78973600}" srcOrd="0" destOrd="0" presId="urn:microsoft.com/office/officeart/2005/8/layout/hProcess11"/>
    <dgm:cxn modelId="{320DA0D0-4952-4145-8F21-69902041C534}" type="presParOf" srcId="{F23A4058-77C4-4F98-B399-55BF78973600}" destId="{81857952-4F03-4588-ADC5-B2DDFFA81F1D}" srcOrd="0" destOrd="0" presId="urn:microsoft.com/office/officeart/2005/8/layout/hProcess11"/>
    <dgm:cxn modelId="{1C92DE6E-69C3-4B80-8110-ACDB366C5013}" type="presParOf" srcId="{F23A4058-77C4-4F98-B399-55BF78973600}" destId="{4DCC3A0B-84F7-401A-B17A-45DEF42881CD}" srcOrd="1" destOrd="0" presId="urn:microsoft.com/office/officeart/2005/8/layout/hProcess11"/>
    <dgm:cxn modelId="{8971F3F3-C157-4BDC-8279-CD06B0AE147D}" type="presParOf" srcId="{F23A4058-77C4-4F98-B399-55BF78973600}" destId="{AF86D059-FF74-4F95-B6C1-CD9FF626F122}" srcOrd="2" destOrd="0" presId="urn:microsoft.com/office/officeart/2005/8/layout/hProcess11"/>
    <dgm:cxn modelId="{CBCF8725-1FBE-46E9-8EA8-B712E83D60F6}" type="presParOf" srcId="{B9590709-92D9-45E0-85CB-09F36BAB4F91}" destId="{09DD055B-A137-4D29-909A-6E66552197E0}" srcOrd="1" destOrd="0" presId="urn:microsoft.com/office/officeart/2005/8/layout/hProcess11"/>
    <dgm:cxn modelId="{25FCD328-2C1B-4B8F-9C1F-8D78606622D6}" type="presParOf" srcId="{B9590709-92D9-45E0-85CB-09F36BAB4F91}" destId="{E7E3B8F2-3149-4775-840B-E4D61F070BBC}" srcOrd="2" destOrd="0" presId="urn:microsoft.com/office/officeart/2005/8/layout/hProcess11"/>
    <dgm:cxn modelId="{407475A9-1344-4F1D-99AE-7556BF9B0098}" type="presParOf" srcId="{E7E3B8F2-3149-4775-840B-E4D61F070BBC}" destId="{D760CC8E-68F7-47ED-A599-34262D2E82A1}" srcOrd="0" destOrd="0" presId="urn:microsoft.com/office/officeart/2005/8/layout/hProcess11"/>
    <dgm:cxn modelId="{7E54A9C1-6193-4360-8DE4-084A45E2610E}" type="presParOf" srcId="{E7E3B8F2-3149-4775-840B-E4D61F070BBC}" destId="{C6BEA341-FD0B-4088-81CB-67872685ED4F}" srcOrd="1" destOrd="0" presId="urn:microsoft.com/office/officeart/2005/8/layout/hProcess11"/>
    <dgm:cxn modelId="{D53E3D4F-4606-45EF-B83F-151567676264}" type="presParOf" srcId="{E7E3B8F2-3149-4775-840B-E4D61F070BBC}" destId="{CC9B4254-8A69-4760-AEFE-6C4B64E9BF61}" srcOrd="2" destOrd="0" presId="urn:microsoft.com/office/officeart/2005/8/layout/hProcess11"/>
    <dgm:cxn modelId="{03F6BA4A-0347-4F8C-B9CF-35842BDBE35F}" type="presParOf" srcId="{B9590709-92D9-45E0-85CB-09F36BAB4F91}" destId="{5E4BCA52-D4D0-41C3-A495-FCBE82B93083}" srcOrd="3" destOrd="0" presId="urn:microsoft.com/office/officeart/2005/8/layout/hProcess11"/>
    <dgm:cxn modelId="{1D47E5C2-6D5E-48B7-B579-B32AF78D00F4}" type="presParOf" srcId="{B9590709-92D9-45E0-85CB-09F36BAB4F91}" destId="{76982F01-3678-4D7B-B71C-B378A0704868}" srcOrd="4" destOrd="0" presId="urn:microsoft.com/office/officeart/2005/8/layout/hProcess11"/>
    <dgm:cxn modelId="{D11F0833-C896-47DA-9D67-3BEDD2A1D162}" type="presParOf" srcId="{76982F01-3678-4D7B-B71C-B378A0704868}" destId="{FDF206E3-B370-4176-82AF-C7D62F3B7F35}" srcOrd="0" destOrd="0" presId="urn:microsoft.com/office/officeart/2005/8/layout/hProcess11"/>
    <dgm:cxn modelId="{7B127D9B-AB3B-4935-A798-9CACA014D9C1}" type="presParOf" srcId="{76982F01-3678-4D7B-B71C-B378A0704868}" destId="{C6AA3D82-B22A-4099-B5EC-FA98A970152B}" srcOrd="1" destOrd="0" presId="urn:microsoft.com/office/officeart/2005/8/layout/hProcess11"/>
    <dgm:cxn modelId="{2DA19A19-7764-46AB-9925-9D017D0AF249}" type="presParOf" srcId="{76982F01-3678-4D7B-B71C-B378A0704868}" destId="{3450E686-49F9-48D1-9744-5885FAD35511}" srcOrd="2" destOrd="0" presId="urn:microsoft.com/office/officeart/2005/8/layout/hProcess11"/>
    <dgm:cxn modelId="{10B90882-1632-4D62-AB38-336FB86B2A57}" type="presParOf" srcId="{B9590709-92D9-45E0-85CB-09F36BAB4F91}" destId="{B6A8BA5F-4CF5-4EA6-A4BC-93A42FE979A8}" srcOrd="5" destOrd="0" presId="urn:microsoft.com/office/officeart/2005/8/layout/hProcess11"/>
    <dgm:cxn modelId="{09EF9243-2DFA-4EBA-BF2E-2DC65E08B28C}" type="presParOf" srcId="{B9590709-92D9-45E0-85CB-09F36BAB4F91}" destId="{F3A996D2-76A2-4876-AE7B-841EF81DD889}" srcOrd="6" destOrd="0" presId="urn:microsoft.com/office/officeart/2005/8/layout/hProcess11"/>
    <dgm:cxn modelId="{B42DDCD6-744F-4098-AE6F-F938C6530362}" type="presParOf" srcId="{F3A996D2-76A2-4876-AE7B-841EF81DD889}" destId="{E061D976-7B79-488E-BD25-9ECB5503011C}" srcOrd="0" destOrd="0" presId="urn:microsoft.com/office/officeart/2005/8/layout/hProcess11"/>
    <dgm:cxn modelId="{4EBA6879-0C3C-482C-BA3D-4AB503817E86}" type="presParOf" srcId="{F3A996D2-76A2-4876-AE7B-841EF81DD889}" destId="{6AC75439-67DA-4C61-8CDD-58F092A607CB}" srcOrd="1" destOrd="0" presId="urn:microsoft.com/office/officeart/2005/8/layout/hProcess11"/>
    <dgm:cxn modelId="{BB13051E-6FF6-4307-9733-2CA04F37BE12}" type="presParOf" srcId="{F3A996D2-76A2-4876-AE7B-841EF81DD889}" destId="{D584AD6C-BA15-4184-B5D2-245D6E6E9252}" srcOrd="2" destOrd="0" presId="urn:microsoft.com/office/officeart/2005/8/layout/hProcess11"/>
    <dgm:cxn modelId="{E8DF9965-737F-45ED-9D7E-B2AD935C9ABD}" type="presParOf" srcId="{B9590709-92D9-45E0-85CB-09F36BAB4F91}" destId="{AF221922-C3F6-4075-8975-AFDFE7B50356}" srcOrd="7" destOrd="0" presId="urn:microsoft.com/office/officeart/2005/8/layout/hProcess11"/>
    <dgm:cxn modelId="{87A23BC3-1D65-4504-A184-5944A3413F51}" type="presParOf" srcId="{B9590709-92D9-45E0-85CB-09F36BAB4F91}" destId="{C821A70C-DA86-47D0-B89B-3B5DC382F68A}" srcOrd="8" destOrd="0" presId="urn:microsoft.com/office/officeart/2005/8/layout/hProcess11"/>
    <dgm:cxn modelId="{FA01E837-C7B0-4471-B727-B6B287B4B41C}" type="presParOf" srcId="{C821A70C-DA86-47D0-B89B-3B5DC382F68A}" destId="{FD5377A9-0DFC-4A18-ABA4-34BE29A96645}" srcOrd="0" destOrd="0" presId="urn:microsoft.com/office/officeart/2005/8/layout/hProcess11"/>
    <dgm:cxn modelId="{F5A2EBC0-E1B5-43AE-AE80-15E524EFA851}" type="presParOf" srcId="{C821A70C-DA86-47D0-B89B-3B5DC382F68A}" destId="{D4B1ABEB-23C0-452B-9318-60FB877EAD2E}" srcOrd="1" destOrd="0" presId="urn:microsoft.com/office/officeart/2005/8/layout/hProcess11"/>
    <dgm:cxn modelId="{94C9F45D-150A-4005-A6BC-FDE3F506CB00}" type="presParOf" srcId="{C821A70C-DA86-47D0-B89B-3B5DC382F68A}" destId="{5D2BF051-45D8-491D-886C-74F7C17BC14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4E0DA0-5373-4286-99CD-41479C02FD8D}">
      <dsp:nvSpPr>
        <dsp:cNvPr id="0" name=""/>
        <dsp:cNvSpPr/>
      </dsp:nvSpPr>
      <dsp:spPr>
        <a:xfrm>
          <a:off x="0" y="1419874"/>
          <a:ext cx="8436698" cy="1807398"/>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A7B76E-F9E7-4007-ABD1-F2F7C328FFA5}">
      <dsp:nvSpPr>
        <dsp:cNvPr id="0" name=""/>
        <dsp:cNvSpPr/>
      </dsp:nvSpPr>
      <dsp:spPr>
        <a:xfrm>
          <a:off x="20563" y="0"/>
          <a:ext cx="1021514" cy="180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rtl="0">
            <a:lnSpc>
              <a:spcPct val="90000"/>
            </a:lnSpc>
            <a:spcBef>
              <a:spcPct val="0"/>
            </a:spcBef>
            <a:spcAft>
              <a:spcPct val="35000"/>
            </a:spcAft>
          </a:pPr>
          <a:r>
            <a:rPr lang="fr-FR" sz="1200" b="1" kern="1200" dirty="0">
              <a:latin typeface="Arial Nova"/>
            </a:rPr>
            <a:t>19/03/2019</a:t>
          </a:r>
        </a:p>
        <a:p>
          <a:pPr lvl="0" algn="ctr" defTabSz="533400" rtl="0">
            <a:lnSpc>
              <a:spcPct val="100000"/>
            </a:lnSpc>
            <a:spcBef>
              <a:spcPct val="0"/>
            </a:spcBef>
            <a:spcAft>
              <a:spcPct val="35000"/>
            </a:spcAft>
          </a:pPr>
          <a:r>
            <a:rPr lang="fr-FR" sz="1200" kern="1200" dirty="0">
              <a:latin typeface="Arial Nova"/>
            </a:rPr>
            <a:t>Arrivée en France via Lybie</a:t>
          </a:r>
          <a:r>
            <a:rPr lang="fr-FR" sz="2000" kern="1200" dirty="0">
              <a:latin typeface="Arial Nova"/>
            </a:rPr>
            <a:t> </a:t>
          </a:r>
        </a:p>
      </dsp:txBody>
      <dsp:txXfrm>
        <a:off x="20563" y="0"/>
        <a:ext cx="1021514" cy="1807398"/>
      </dsp:txXfrm>
    </dsp:sp>
    <dsp:sp modelId="{3821E5C0-A1CE-4884-9F68-A22C0F561E4B}">
      <dsp:nvSpPr>
        <dsp:cNvPr id="0" name=""/>
        <dsp:cNvSpPr/>
      </dsp:nvSpPr>
      <dsp:spPr>
        <a:xfrm>
          <a:off x="305395" y="2033323"/>
          <a:ext cx="451849" cy="451849"/>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4AEF75-9284-474E-927A-57B1A9C53F4B}">
      <dsp:nvSpPr>
        <dsp:cNvPr id="0" name=""/>
        <dsp:cNvSpPr/>
      </dsp:nvSpPr>
      <dsp:spPr>
        <a:xfrm>
          <a:off x="1106815" y="2575718"/>
          <a:ext cx="1418763" cy="1987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rtl="0">
            <a:lnSpc>
              <a:spcPct val="90000"/>
            </a:lnSpc>
            <a:spcBef>
              <a:spcPct val="0"/>
            </a:spcBef>
            <a:spcAft>
              <a:spcPct val="35000"/>
            </a:spcAft>
          </a:pPr>
          <a:r>
            <a:rPr lang="fr-FR" sz="1200" b="1" kern="1200" dirty="0">
              <a:latin typeface="Arial Nova"/>
            </a:rPr>
            <a:t>1/04/2021</a:t>
          </a:r>
        </a:p>
        <a:p>
          <a:pPr lvl="0" algn="ctr" defTabSz="533400" rtl="0">
            <a:lnSpc>
              <a:spcPct val="90000"/>
            </a:lnSpc>
            <a:spcBef>
              <a:spcPct val="0"/>
            </a:spcBef>
            <a:spcAft>
              <a:spcPct val="35000"/>
            </a:spcAft>
          </a:pPr>
          <a:r>
            <a:rPr lang="fr-FR" sz="1200" b="0" kern="1200" dirty="0">
              <a:latin typeface="Arial Nova"/>
            </a:rPr>
            <a:t>Appel numéro Solipam</a:t>
          </a:r>
        </a:p>
        <a:p>
          <a:pPr lvl="0" algn="ctr" defTabSz="533400" rtl="0">
            <a:lnSpc>
              <a:spcPct val="90000"/>
            </a:lnSpc>
            <a:spcBef>
              <a:spcPct val="0"/>
            </a:spcBef>
            <a:spcAft>
              <a:spcPct val="35000"/>
            </a:spcAft>
          </a:pPr>
          <a:r>
            <a:rPr lang="fr-FR" sz="1200" b="0" kern="1200" dirty="0">
              <a:latin typeface="Arial Nova"/>
            </a:rPr>
            <a:t>Enceinte 12SA et recherche un hébergement</a:t>
          </a:r>
        </a:p>
        <a:p>
          <a:pPr lvl="0" algn="ctr" defTabSz="533400" rtl="0">
            <a:lnSpc>
              <a:spcPct val="90000"/>
            </a:lnSpc>
            <a:spcBef>
              <a:spcPct val="0"/>
            </a:spcBef>
            <a:spcAft>
              <a:spcPct val="35000"/>
            </a:spcAft>
          </a:pPr>
          <a:r>
            <a:rPr lang="fr-FR" sz="1200" b="0" kern="1200" dirty="0">
              <a:latin typeface="Arial Nova"/>
            </a:rPr>
            <a:t>Aucune demande d’asile depuis sont arrivée </a:t>
          </a:r>
        </a:p>
        <a:p>
          <a:pPr lvl="0" algn="ctr" defTabSz="533400" rtl="0">
            <a:lnSpc>
              <a:spcPct val="90000"/>
            </a:lnSpc>
            <a:spcBef>
              <a:spcPct val="0"/>
            </a:spcBef>
            <a:spcAft>
              <a:spcPct val="35000"/>
            </a:spcAft>
          </a:pPr>
          <a:r>
            <a:rPr lang="fr-FR" sz="1200" b="0" kern="1200" dirty="0">
              <a:latin typeface="Arial Nova"/>
            </a:rPr>
            <a:t>AME ok </a:t>
          </a:r>
        </a:p>
        <a:p>
          <a:pPr lvl="0" algn="ctr" defTabSz="533400" rtl="0">
            <a:lnSpc>
              <a:spcPct val="90000"/>
            </a:lnSpc>
            <a:spcBef>
              <a:spcPct val="0"/>
            </a:spcBef>
            <a:spcAft>
              <a:spcPct val="35000"/>
            </a:spcAft>
          </a:pPr>
          <a:endParaRPr lang="fr-FR" sz="1200" b="1" kern="1200" dirty="0">
            <a:latin typeface="Arial Nova"/>
          </a:endParaRPr>
        </a:p>
      </dsp:txBody>
      <dsp:txXfrm>
        <a:off x="1106815" y="2575718"/>
        <a:ext cx="1418763" cy="1987903"/>
      </dsp:txXfrm>
    </dsp:sp>
    <dsp:sp modelId="{C41771F7-FF3E-45F0-8783-A7AD779468D0}">
      <dsp:nvSpPr>
        <dsp:cNvPr id="0" name=""/>
        <dsp:cNvSpPr/>
      </dsp:nvSpPr>
      <dsp:spPr>
        <a:xfrm>
          <a:off x="1590272" y="1988196"/>
          <a:ext cx="451849" cy="451849"/>
        </a:xfrm>
        <a:prstGeom prst="ellips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C9C7FD-D8A6-46B3-9EE5-41ECAABDB5B2}">
      <dsp:nvSpPr>
        <dsp:cNvPr id="0" name=""/>
        <dsp:cNvSpPr/>
      </dsp:nvSpPr>
      <dsp:spPr>
        <a:xfrm>
          <a:off x="2577897" y="0"/>
          <a:ext cx="1240600" cy="180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rtl="0">
            <a:lnSpc>
              <a:spcPct val="90000"/>
            </a:lnSpc>
            <a:spcBef>
              <a:spcPct val="0"/>
            </a:spcBef>
            <a:spcAft>
              <a:spcPct val="35000"/>
            </a:spcAft>
          </a:pPr>
          <a:r>
            <a:rPr lang="fr-FR" sz="1200" b="1" kern="1200" dirty="0">
              <a:latin typeface="Arial Nova"/>
            </a:rPr>
            <a:t>06/04/2021</a:t>
          </a:r>
        </a:p>
        <a:p>
          <a:pPr lvl="0" algn="ctr" defTabSz="533400" rtl="0">
            <a:lnSpc>
              <a:spcPct val="90000"/>
            </a:lnSpc>
            <a:spcBef>
              <a:spcPct val="0"/>
            </a:spcBef>
            <a:spcAft>
              <a:spcPct val="35000"/>
            </a:spcAft>
          </a:pPr>
          <a:r>
            <a:rPr lang="fr-FR" sz="1200" b="0" kern="1200" dirty="0">
              <a:latin typeface="Arial Nova"/>
            </a:rPr>
            <a:t>Hébergement via UTOPIA à la Halte de nuit pour 15 j</a:t>
          </a:r>
        </a:p>
      </dsp:txBody>
      <dsp:txXfrm>
        <a:off x="2577897" y="0"/>
        <a:ext cx="1240600" cy="1807398"/>
      </dsp:txXfrm>
    </dsp:sp>
    <dsp:sp modelId="{547EE23F-67B9-478C-9535-C4F7E66CC5DE}">
      <dsp:nvSpPr>
        <dsp:cNvPr id="0" name=""/>
        <dsp:cNvSpPr/>
      </dsp:nvSpPr>
      <dsp:spPr>
        <a:xfrm>
          <a:off x="2972272" y="2033323"/>
          <a:ext cx="451849" cy="451849"/>
        </a:xfrm>
        <a:prstGeom prst="ellips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D827BA-BBDC-418F-BA9D-6B8742F71695}">
      <dsp:nvSpPr>
        <dsp:cNvPr id="0" name=""/>
        <dsp:cNvSpPr/>
      </dsp:nvSpPr>
      <dsp:spPr>
        <a:xfrm>
          <a:off x="3870815" y="2711097"/>
          <a:ext cx="1516723" cy="180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rtl="0">
            <a:lnSpc>
              <a:spcPct val="90000"/>
            </a:lnSpc>
            <a:spcBef>
              <a:spcPct val="0"/>
            </a:spcBef>
            <a:spcAft>
              <a:spcPct val="35000"/>
            </a:spcAft>
          </a:pPr>
          <a:r>
            <a:rPr lang="fr-FR" sz="1200" b="1" kern="1200" dirty="0">
              <a:latin typeface="Arial Nova"/>
            </a:rPr>
            <a:t>14/04/2021</a:t>
          </a:r>
        </a:p>
        <a:p>
          <a:pPr lvl="0" algn="ctr" defTabSz="533400" rtl="0">
            <a:lnSpc>
              <a:spcPct val="90000"/>
            </a:lnSpc>
            <a:spcBef>
              <a:spcPct val="0"/>
            </a:spcBef>
            <a:spcAft>
              <a:spcPct val="35000"/>
            </a:spcAft>
          </a:pPr>
          <a:r>
            <a:rPr lang="fr-FR" sz="1200" b="0" kern="1200" dirty="0">
              <a:latin typeface="Arial Nova"/>
            </a:rPr>
            <a:t>Début de suivi de grossesse à Maternité 1</a:t>
          </a:r>
        </a:p>
        <a:p>
          <a:pPr lvl="0" algn="ctr" defTabSz="533400" rtl="0">
            <a:lnSpc>
              <a:spcPct val="90000"/>
            </a:lnSpc>
            <a:spcBef>
              <a:spcPct val="0"/>
            </a:spcBef>
            <a:spcAft>
              <a:spcPct val="35000"/>
            </a:spcAft>
          </a:pPr>
          <a:endParaRPr lang="fr-FR" sz="1200" kern="1200" dirty="0">
            <a:latin typeface="Arial Nova"/>
          </a:endParaRPr>
        </a:p>
      </dsp:txBody>
      <dsp:txXfrm>
        <a:off x="3870815" y="2711097"/>
        <a:ext cx="1516723" cy="1807398"/>
      </dsp:txXfrm>
    </dsp:sp>
    <dsp:sp modelId="{972F5542-F719-47B5-BEE3-3BD2B0E4E232}">
      <dsp:nvSpPr>
        <dsp:cNvPr id="0" name=""/>
        <dsp:cNvSpPr/>
      </dsp:nvSpPr>
      <dsp:spPr>
        <a:xfrm>
          <a:off x="4403252" y="2033323"/>
          <a:ext cx="451849" cy="451849"/>
        </a:xfrm>
        <a:prstGeom prst="ellips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268831-472C-4490-96F8-8CCDD8E0AF36}">
      <dsp:nvSpPr>
        <dsp:cNvPr id="0" name=""/>
        <dsp:cNvSpPr/>
      </dsp:nvSpPr>
      <dsp:spPr>
        <a:xfrm>
          <a:off x="5439856" y="0"/>
          <a:ext cx="1046355" cy="180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rtl="0">
            <a:lnSpc>
              <a:spcPct val="90000"/>
            </a:lnSpc>
            <a:spcBef>
              <a:spcPct val="0"/>
            </a:spcBef>
            <a:spcAft>
              <a:spcPct val="35000"/>
            </a:spcAft>
          </a:pPr>
          <a:r>
            <a:rPr lang="fr-FR" sz="1200" b="1" kern="1200" dirty="0">
              <a:latin typeface="Arial Nova"/>
            </a:rPr>
            <a:t>25/05/2021</a:t>
          </a:r>
        </a:p>
        <a:p>
          <a:pPr lvl="0" algn="ctr" defTabSz="533400" rtl="0">
            <a:lnSpc>
              <a:spcPct val="90000"/>
            </a:lnSpc>
            <a:spcBef>
              <a:spcPct val="0"/>
            </a:spcBef>
            <a:spcAft>
              <a:spcPct val="35000"/>
            </a:spcAft>
          </a:pPr>
          <a:r>
            <a:rPr lang="fr-FR" sz="1200" b="0" kern="1200" dirty="0">
              <a:latin typeface="Arial Nova"/>
            </a:rPr>
            <a:t>Admission CHU pour toute la grossesse</a:t>
          </a:r>
        </a:p>
      </dsp:txBody>
      <dsp:txXfrm>
        <a:off x="5439856" y="0"/>
        <a:ext cx="1046355" cy="1807398"/>
      </dsp:txXfrm>
    </dsp:sp>
    <dsp:sp modelId="{C5E70E7B-D8CA-4351-A28C-331FEAD67572}">
      <dsp:nvSpPr>
        <dsp:cNvPr id="0" name=""/>
        <dsp:cNvSpPr/>
      </dsp:nvSpPr>
      <dsp:spPr>
        <a:xfrm>
          <a:off x="5737109" y="2033323"/>
          <a:ext cx="451849" cy="451849"/>
        </a:xfrm>
        <a:prstGeom prst="ellipse">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CB2D3C-2054-4EDF-9802-AEB2F6E05DB2}">
      <dsp:nvSpPr>
        <dsp:cNvPr id="0" name=""/>
        <dsp:cNvSpPr/>
      </dsp:nvSpPr>
      <dsp:spPr>
        <a:xfrm>
          <a:off x="6538530" y="2711097"/>
          <a:ext cx="1046355" cy="1807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lvl="0" algn="ctr" defTabSz="577850" rtl="0">
            <a:lnSpc>
              <a:spcPct val="90000"/>
            </a:lnSpc>
            <a:spcBef>
              <a:spcPct val="0"/>
            </a:spcBef>
            <a:spcAft>
              <a:spcPct val="35000"/>
            </a:spcAft>
          </a:pPr>
          <a:r>
            <a:rPr lang="fr-FR" sz="1300" b="1" kern="1200" dirty="0">
              <a:latin typeface="Arial Nova"/>
            </a:rPr>
            <a:t>02/08/2021 </a:t>
          </a:r>
          <a:r>
            <a:rPr lang="fr-FR" sz="1300" b="0" kern="1200" dirty="0">
              <a:latin typeface="Arial Nova"/>
            </a:rPr>
            <a:t>Demande d’asile</a:t>
          </a:r>
        </a:p>
      </dsp:txBody>
      <dsp:txXfrm>
        <a:off x="6538530" y="2711097"/>
        <a:ext cx="1046355" cy="1807398"/>
      </dsp:txXfrm>
    </dsp:sp>
    <dsp:sp modelId="{D009DA0C-BC09-435D-AC9E-F10ECA18B8B0}">
      <dsp:nvSpPr>
        <dsp:cNvPr id="0" name=""/>
        <dsp:cNvSpPr/>
      </dsp:nvSpPr>
      <dsp:spPr>
        <a:xfrm>
          <a:off x="6825480" y="1998214"/>
          <a:ext cx="451849" cy="451849"/>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4E0DA0-5373-4286-99CD-41479C02FD8D}">
      <dsp:nvSpPr>
        <dsp:cNvPr id="0" name=""/>
        <dsp:cNvSpPr/>
      </dsp:nvSpPr>
      <dsp:spPr>
        <a:xfrm>
          <a:off x="0" y="1728192"/>
          <a:ext cx="8784976" cy="2304256"/>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A7B76E-F9E7-4007-ABD1-F2F7C328FFA5}">
      <dsp:nvSpPr>
        <dsp:cNvPr id="0" name=""/>
        <dsp:cNvSpPr/>
      </dsp:nvSpPr>
      <dsp:spPr>
        <a:xfrm>
          <a:off x="4474" y="0"/>
          <a:ext cx="833759" cy="230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lvl="0" algn="ctr" defTabSz="488950" rtl="0">
            <a:lnSpc>
              <a:spcPct val="90000"/>
            </a:lnSpc>
            <a:spcBef>
              <a:spcPct val="0"/>
            </a:spcBef>
            <a:spcAft>
              <a:spcPct val="35000"/>
            </a:spcAft>
          </a:pPr>
          <a:r>
            <a:rPr lang="fr-FR" sz="1100" b="1" kern="1200" dirty="0">
              <a:latin typeface="Arial Nova"/>
            </a:rPr>
            <a:t>06/11/21</a:t>
          </a:r>
        </a:p>
        <a:p>
          <a:pPr lvl="0" algn="ctr" defTabSz="488950" rtl="0">
            <a:lnSpc>
              <a:spcPct val="100000"/>
            </a:lnSpc>
            <a:spcBef>
              <a:spcPct val="0"/>
            </a:spcBef>
            <a:spcAft>
              <a:spcPct val="35000"/>
            </a:spcAft>
          </a:pPr>
          <a:r>
            <a:rPr lang="fr-FR" sz="1100" kern="1200" dirty="0">
              <a:latin typeface="Arial Nova"/>
            </a:rPr>
            <a:t>Naissance par césarienne à 37SA</a:t>
          </a:r>
        </a:p>
        <a:p>
          <a:pPr lvl="0" algn="ctr" defTabSz="488950" rtl="0">
            <a:lnSpc>
              <a:spcPct val="90000"/>
            </a:lnSpc>
            <a:spcBef>
              <a:spcPct val="0"/>
            </a:spcBef>
            <a:spcAft>
              <a:spcPct val="35000"/>
            </a:spcAft>
          </a:pPr>
          <a:r>
            <a:rPr lang="fr-FR" sz="1100" kern="1200" dirty="0">
              <a:latin typeface="Arial Nova"/>
            </a:rPr>
            <a:t>Fille 2205 g</a:t>
          </a:r>
          <a:r>
            <a:rPr lang="fr-FR" sz="1800" kern="1200" dirty="0">
              <a:latin typeface="Arial Nova"/>
            </a:rPr>
            <a:t> </a:t>
          </a:r>
        </a:p>
      </dsp:txBody>
      <dsp:txXfrm>
        <a:off x="4474" y="0"/>
        <a:ext cx="833759" cy="2304256"/>
      </dsp:txXfrm>
    </dsp:sp>
    <dsp:sp modelId="{3821E5C0-A1CE-4884-9F68-A22C0F561E4B}">
      <dsp:nvSpPr>
        <dsp:cNvPr id="0" name=""/>
        <dsp:cNvSpPr/>
      </dsp:nvSpPr>
      <dsp:spPr>
        <a:xfrm>
          <a:off x="133322" y="2592288"/>
          <a:ext cx="576064" cy="576064"/>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4AEF75-9284-474E-927A-57B1A9C53F4B}">
      <dsp:nvSpPr>
        <dsp:cNvPr id="0" name=""/>
        <dsp:cNvSpPr/>
      </dsp:nvSpPr>
      <dsp:spPr>
        <a:xfrm>
          <a:off x="873944" y="3456384"/>
          <a:ext cx="1333333" cy="230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rtl="0">
            <a:lnSpc>
              <a:spcPct val="90000"/>
            </a:lnSpc>
            <a:spcBef>
              <a:spcPct val="0"/>
            </a:spcBef>
            <a:spcAft>
              <a:spcPct val="35000"/>
            </a:spcAft>
          </a:pPr>
          <a:r>
            <a:rPr lang="fr-FR" sz="1200" b="1" kern="1200" dirty="0">
              <a:latin typeface="Arial Nova"/>
            </a:rPr>
            <a:t>11/11/21</a:t>
          </a:r>
        </a:p>
        <a:p>
          <a:pPr lvl="0" algn="ctr" defTabSz="533400" rtl="0">
            <a:lnSpc>
              <a:spcPct val="90000"/>
            </a:lnSpc>
            <a:spcBef>
              <a:spcPct val="0"/>
            </a:spcBef>
            <a:spcAft>
              <a:spcPct val="35000"/>
            </a:spcAft>
          </a:pPr>
          <a:r>
            <a:rPr lang="fr-FR" sz="1100" kern="1200" dirty="0">
              <a:latin typeface="Arial Nova"/>
            </a:rPr>
            <a:t>Sortie de la mater sur un hbgt de courte durée</a:t>
          </a:r>
        </a:p>
        <a:p>
          <a:pPr lvl="0" algn="ctr" defTabSz="533400" rtl="0">
            <a:lnSpc>
              <a:spcPct val="90000"/>
            </a:lnSpc>
            <a:spcBef>
              <a:spcPct val="0"/>
            </a:spcBef>
            <a:spcAft>
              <a:spcPct val="35000"/>
            </a:spcAft>
          </a:pPr>
          <a:r>
            <a:rPr lang="fr-FR" sz="1100" kern="1200" dirty="0">
              <a:latin typeface="Arial Nova"/>
            </a:rPr>
            <a:t>Hôtel sur 95 Inaccessible en transports en communs (7j hôtel 115) </a:t>
          </a:r>
          <a:r>
            <a:rPr lang="fr-FR" sz="1100" b="1" kern="1200" dirty="0">
              <a:latin typeface="Arial Nova"/>
            </a:rPr>
            <a:t>Température extérieure 6°C</a:t>
          </a:r>
        </a:p>
        <a:p>
          <a:pPr lvl="0" algn="ctr" defTabSz="533400" rtl="0">
            <a:lnSpc>
              <a:spcPct val="90000"/>
            </a:lnSpc>
            <a:spcBef>
              <a:spcPct val="0"/>
            </a:spcBef>
            <a:spcAft>
              <a:spcPct val="35000"/>
            </a:spcAft>
          </a:pPr>
          <a:endParaRPr lang="fr-FR" sz="1200" kern="1200" dirty="0">
            <a:latin typeface="Arial Nova"/>
          </a:endParaRPr>
        </a:p>
      </dsp:txBody>
      <dsp:txXfrm>
        <a:off x="873944" y="3456384"/>
        <a:ext cx="1333333" cy="2304256"/>
      </dsp:txXfrm>
    </dsp:sp>
    <dsp:sp modelId="{C41771F7-FF3E-45F0-8783-A7AD779468D0}">
      <dsp:nvSpPr>
        <dsp:cNvPr id="0" name=""/>
        <dsp:cNvSpPr/>
      </dsp:nvSpPr>
      <dsp:spPr>
        <a:xfrm>
          <a:off x="1252579" y="2592288"/>
          <a:ext cx="576064" cy="576064"/>
        </a:xfrm>
        <a:prstGeom prst="ellips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C9C7FD-D8A6-46B3-9EE5-41ECAABDB5B2}">
      <dsp:nvSpPr>
        <dsp:cNvPr id="0" name=""/>
        <dsp:cNvSpPr/>
      </dsp:nvSpPr>
      <dsp:spPr>
        <a:xfrm>
          <a:off x="2242988" y="0"/>
          <a:ext cx="771659" cy="230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rtl="0">
            <a:lnSpc>
              <a:spcPct val="90000"/>
            </a:lnSpc>
            <a:spcBef>
              <a:spcPct val="0"/>
            </a:spcBef>
            <a:spcAft>
              <a:spcPct val="35000"/>
            </a:spcAft>
          </a:pPr>
          <a:r>
            <a:rPr lang="fr-FR" sz="1200" b="1" kern="1200" dirty="0">
              <a:latin typeface="Arial Nova"/>
            </a:rPr>
            <a:t>18/11/21 10H30</a:t>
          </a:r>
        </a:p>
        <a:p>
          <a:pPr lvl="0" algn="ctr" defTabSz="533400" rtl="0">
            <a:lnSpc>
              <a:spcPct val="90000"/>
            </a:lnSpc>
            <a:spcBef>
              <a:spcPct val="0"/>
            </a:spcBef>
            <a:spcAft>
              <a:spcPct val="35000"/>
            </a:spcAft>
          </a:pPr>
          <a:r>
            <a:rPr lang="fr-FR" sz="1100" kern="1200" dirty="0">
              <a:latin typeface="Arial Nova"/>
            </a:rPr>
            <a:t>Fin d'hbgt Mme se retrouve à la rue avec son enfant</a:t>
          </a:r>
        </a:p>
      </dsp:txBody>
      <dsp:txXfrm>
        <a:off x="2242988" y="0"/>
        <a:ext cx="771659" cy="2304256"/>
      </dsp:txXfrm>
    </dsp:sp>
    <dsp:sp modelId="{547EE23F-67B9-478C-9535-C4F7E66CC5DE}">
      <dsp:nvSpPr>
        <dsp:cNvPr id="0" name=""/>
        <dsp:cNvSpPr/>
      </dsp:nvSpPr>
      <dsp:spPr>
        <a:xfrm>
          <a:off x="2340786" y="2592288"/>
          <a:ext cx="576064" cy="576064"/>
        </a:xfrm>
        <a:prstGeom prst="ellips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EF5F17-7BB5-4870-9B6D-D5A991C3784D}">
      <dsp:nvSpPr>
        <dsp:cNvPr id="0" name=""/>
        <dsp:cNvSpPr/>
      </dsp:nvSpPr>
      <dsp:spPr>
        <a:xfrm>
          <a:off x="3050358" y="3456384"/>
          <a:ext cx="714208" cy="230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lvl="0" algn="ctr" defTabSz="488950" rtl="0">
            <a:lnSpc>
              <a:spcPct val="90000"/>
            </a:lnSpc>
            <a:spcBef>
              <a:spcPct val="0"/>
            </a:spcBef>
            <a:spcAft>
              <a:spcPct val="35000"/>
            </a:spcAft>
          </a:pPr>
          <a:r>
            <a:rPr lang="fr-FR" sz="1100" b="1" kern="1200" dirty="0">
              <a:latin typeface="Arial Nova"/>
            </a:rPr>
            <a:t>18/11/21 11H30 à 16H30  </a:t>
          </a:r>
          <a:r>
            <a:rPr lang="fr-FR" sz="1100" kern="1200" dirty="0">
              <a:latin typeface="Arial Nova"/>
            </a:rPr>
            <a:t>appel SOLIPAM orientées vers ESI Famille et alerte au SIAO 75</a:t>
          </a:r>
        </a:p>
      </dsp:txBody>
      <dsp:txXfrm>
        <a:off x="3050358" y="3456384"/>
        <a:ext cx="714208" cy="2304256"/>
      </dsp:txXfrm>
    </dsp:sp>
    <dsp:sp modelId="{C5A326BD-690D-4028-951E-2259938483B1}">
      <dsp:nvSpPr>
        <dsp:cNvPr id="0" name=""/>
        <dsp:cNvSpPr/>
      </dsp:nvSpPr>
      <dsp:spPr>
        <a:xfrm>
          <a:off x="3119430" y="2592288"/>
          <a:ext cx="576064" cy="576064"/>
        </a:xfrm>
        <a:prstGeom prst="ellips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5FEEF1-A497-4C2E-B1C6-65DF49C68EBC}">
      <dsp:nvSpPr>
        <dsp:cNvPr id="0" name=""/>
        <dsp:cNvSpPr/>
      </dsp:nvSpPr>
      <dsp:spPr>
        <a:xfrm>
          <a:off x="3800277" y="0"/>
          <a:ext cx="873005" cy="230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lvl="0" algn="ctr" defTabSz="488950" rtl="0">
            <a:lnSpc>
              <a:spcPct val="90000"/>
            </a:lnSpc>
            <a:spcBef>
              <a:spcPct val="0"/>
            </a:spcBef>
            <a:spcAft>
              <a:spcPct val="35000"/>
            </a:spcAft>
          </a:pPr>
          <a:r>
            <a:rPr lang="fr-FR" sz="1100" b="1" kern="1200" dirty="0">
              <a:latin typeface="Arial Nova"/>
            </a:rPr>
            <a:t>18/11/21</a:t>
          </a:r>
          <a:r>
            <a:rPr lang="fr-FR" sz="1100" kern="1200" dirty="0">
              <a:latin typeface="Arial Nova"/>
            </a:rPr>
            <a:t> </a:t>
          </a:r>
          <a:r>
            <a:rPr lang="fr-FR" sz="1100" b="1" kern="1200" dirty="0">
              <a:latin typeface="Arial Nova"/>
            </a:rPr>
            <a:t>17H</a:t>
          </a:r>
        </a:p>
        <a:p>
          <a:pPr lvl="0" algn="ctr" defTabSz="488950" rtl="0">
            <a:lnSpc>
              <a:spcPct val="90000"/>
            </a:lnSpc>
            <a:spcBef>
              <a:spcPct val="0"/>
            </a:spcBef>
            <a:spcAft>
              <a:spcPct val="35000"/>
            </a:spcAft>
          </a:pPr>
          <a:r>
            <a:rPr lang="fr-FR" sz="1100" kern="1200" dirty="0">
              <a:latin typeface="Arial Nova"/>
            </a:rPr>
            <a:t> hôtel de ville (RDV UTOPIA) sur conseils de SOLIPAM</a:t>
          </a:r>
        </a:p>
      </dsp:txBody>
      <dsp:txXfrm>
        <a:off x="3800277" y="0"/>
        <a:ext cx="873005" cy="2304256"/>
      </dsp:txXfrm>
    </dsp:sp>
    <dsp:sp modelId="{F7FAB06E-8EA4-48C9-BF3C-90CCA278A211}">
      <dsp:nvSpPr>
        <dsp:cNvPr id="0" name=""/>
        <dsp:cNvSpPr/>
      </dsp:nvSpPr>
      <dsp:spPr>
        <a:xfrm>
          <a:off x="3948747" y="2592288"/>
          <a:ext cx="576064" cy="576064"/>
        </a:xfrm>
        <a:prstGeom prst="ellipse">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D827BA-BBDC-418F-BA9D-6B8742F71695}">
      <dsp:nvSpPr>
        <dsp:cNvPr id="0" name=""/>
        <dsp:cNvSpPr/>
      </dsp:nvSpPr>
      <dsp:spPr>
        <a:xfrm>
          <a:off x="4708992" y="3456384"/>
          <a:ext cx="1035266" cy="230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lvl="0" algn="ctr" defTabSz="488950" rtl="0">
            <a:lnSpc>
              <a:spcPct val="90000"/>
            </a:lnSpc>
            <a:spcBef>
              <a:spcPct val="0"/>
            </a:spcBef>
            <a:spcAft>
              <a:spcPct val="35000"/>
            </a:spcAft>
          </a:pPr>
          <a:r>
            <a:rPr lang="fr-FR" sz="1100" b="1" kern="1200" dirty="0">
              <a:latin typeface="Arial Nova"/>
            </a:rPr>
            <a:t>18/11/21 18H42</a:t>
          </a:r>
        </a:p>
        <a:p>
          <a:pPr lvl="0" algn="ctr" defTabSz="488950" rtl="0">
            <a:lnSpc>
              <a:spcPct val="90000"/>
            </a:lnSpc>
            <a:spcBef>
              <a:spcPct val="0"/>
            </a:spcBef>
            <a:spcAft>
              <a:spcPct val="35000"/>
            </a:spcAft>
          </a:pPr>
          <a:r>
            <a:rPr lang="fr-FR" sz="1100" kern="1200" dirty="0">
              <a:latin typeface="Arial Nova"/>
            </a:rPr>
            <a:t>Admission urgences pédiatriques  via pompiers</a:t>
          </a:r>
        </a:p>
        <a:p>
          <a:pPr lvl="0" algn="ctr" defTabSz="488950" rtl="0">
            <a:lnSpc>
              <a:spcPct val="90000"/>
            </a:lnSpc>
            <a:spcBef>
              <a:spcPct val="0"/>
            </a:spcBef>
            <a:spcAft>
              <a:spcPct val="35000"/>
            </a:spcAft>
          </a:pPr>
          <a:r>
            <a:rPr lang="fr-FR" sz="1100" kern="1200" dirty="0">
              <a:latin typeface="Arial Nova"/>
            </a:rPr>
            <a:t>Crise </a:t>
          </a:r>
          <a:r>
            <a:rPr lang="fr-FR" sz="1100" kern="1200" dirty="0" err="1">
              <a:latin typeface="Arial Nova"/>
            </a:rPr>
            <a:t>tonico</a:t>
          </a:r>
          <a:r>
            <a:rPr lang="fr-FR" sz="1100" kern="1200" dirty="0">
              <a:latin typeface="Arial Nova"/>
            </a:rPr>
            <a:t>-clonique qui conduit à une hospitalisation de 24H</a:t>
          </a:r>
        </a:p>
      </dsp:txBody>
      <dsp:txXfrm>
        <a:off x="4708992" y="3456384"/>
        <a:ext cx="1035266" cy="2304256"/>
      </dsp:txXfrm>
    </dsp:sp>
    <dsp:sp modelId="{972F5542-F719-47B5-BEE3-3BD2B0E4E232}">
      <dsp:nvSpPr>
        <dsp:cNvPr id="0" name=""/>
        <dsp:cNvSpPr/>
      </dsp:nvSpPr>
      <dsp:spPr>
        <a:xfrm>
          <a:off x="4938594" y="2592288"/>
          <a:ext cx="576064" cy="576064"/>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268831-472C-4490-96F8-8CCDD8E0AF36}">
      <dsp:nvSpPr>
        <dsp:cNvPr id="0" name=""/>
        <dsp:cNvSpPr/>
      </dsp:nvSpPr>
      <dsp:spPr>
        <a:xfrm>
          <a:off x="5779969" y="0"/>
          <a:ext cx="938012" cy="230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rtl="0">
            <a:lnSpc>
              <a:spcPct val="90000"/>
            </a:lnSpc>
            <a:spcBef>
              <a:spcPct val="0"/>
            </a:spcBef>
            <a:spcAft>
              <a:spcPct val="35000"/>
            </a:spcAft>
          </a:pPr>
          <a:r>
            <a:rPr lang="fr-FR" sz="1200" b="1" kern="1200" dirty="0">
              <a:latin typeface="Arial Nova"/>
            </a:rPr>
            <a:t>18/11/21 </a:t>
          </a:r>
          <a:r>
            <a:rPr lang="fr-FR" sz="1100" kern="1200" dirty="0">
              <a:latin typeface="Arial Nova"/>
            </a:rPr>
            <a:t>Réception d’un SMS du SIAO </a:t>
          </a:r>
        </a:p>
        <a:p>
          <a:pPr lvl="0" algn="ctr" defTabSz="533400" rtl="0">
            <a:lnSpc>
              <a:spcPct val="90000"/>
            </a:lnSpc>
            <a:spcBef>
              <a:spcPct val="0"/>
            </a:spcBef>
            <a:spcAft>
              <a:spcPct val="35000"/>
            </a:spcAft>
          </a:pPr>
          <a:r>
            <a:rPr lang="fr-FR" sz="1100" kern="1200" dirty="0">
              <a:latin typeface="Arial Nova"/>
            </a:rPr>
            <a:t>3 nuits d’</a:t>
          </a:r>
          <a:r>
            <a:rPr lang="fr-FR" sz="1100" kern="1200" dirty="0" err="1">
              <a:latin typeface="Arial Nova"/>
            </a:rPr>
            <a:t>hotel</a:t>
          </a:r>
          <a:r>
            <a:rPr lang="fr-FR" sz="1100" kern="1200" dirty="0">
              <a:latin typeface="Arial Nova"/>
            </a:rPr>
            <a:t> sur le 95 du 18 au 22/11</a:t>
          </a:r>
        </a:p>
      </dsp:txBody>
      <dsp:txXfrm>
        <a:off x="5779969" y="0"/>
        <a:ext cx="938012" cy="2304256"/>
      </dsp:txXfrm>
    </dsp:sp>
    <dsp:sp modelId="{C5E70E7B-D8CA-4351-A28C-331FEAD67572}">
      <dsp:nvSpPr>
        <dsp:cNvPr id="0" name=""/>
        <dsp:cNvSpPr/>
      </dsp:nvSpPr>
      <dsp:spPr>
        <a:xfrm>
          <a:off x="5960943" y="2592288"/>
          <a:ext cx="576064" cy="576064"/>
        </a:xfrm>
        <a:prstGeom prst="ellips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CB2D3C-2054-4EDF-9802-AEB2F6E05DB2}">
      <dsp:nvSpPr>
        <dsp:cNvPr id="0" name=""/>
        <dsp:cNvSpPr/>
      </dsp:nvSpPr>
      <dsp:spPr>
        <a:xfrm>
          <a:off x="6753692" y="3456384"/>
          <a:ext cx="1148311" cy="230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lvl="0" algn="ctr" defTabSz="488950" rtl="0">
            <a:lnSpc>
              <a:spcPct val="90000"/>
            </a:lnSpc>
            <a:spcBef>
              <a:spcPct val="0"/>
            </a:spcBef>
            <a:spcAft>
              <a:spcPct val="35000"/>
            </a:spcAft>
          </a:pPr>
          <a:r>
            <a:rPr lang="fr-FR" sz="1100" kern="1200" dirty="0">
              <a:latin typeface="Arial Nova"/>
            </a:rPr>
            <a:t>Proposition d'un hébergement de longue durée (CHU 75) le </a:t>
          </a:r>
          <a:r>
            <a:rPr lang="fr-FR" sz="1100" b="1" kern="1200" dirty="0">
              <a:latin typeface="Arial Nova"/>
            </a:rPr>
            <a:t>22/11/2021</a:t>
          </a:r>
        </a:p>
      </dsp:txBody>
      <dsp:txXfrm>
        <a:off x="6753692" y="3456384"/>
        <a:ext cx="1148311" cy="2304256"/>
      </dsp:txXfrm>
    </dsp:sp>
    <dsp:sp modelId="{D009DA0C-BC09-435D-AC9E-F10ECA18B8B0}">
      <dsp:nvSpPr>
        <dsp:cNvPr id="0" name=""/>
        <dsp:cNvSpPr/>
      </dsp:nvSpPr>
      <dsp:spPr>
        <a:xfrm>
          <a:off x="7039816" y="2592288"/>
          <a:ext cx="576064" cy="576064"/>
        </a:xfrm>
        <a:prstGeom prst="ellips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D5FC93-ACDC-45CC-8308-1B2EAF27F86F}">
      <dsp:nvSpPr>
        <dsp:cNvPr id="0" name=""/>
        <dsp:cNvSpPr/>
      </dsp:nvSpPr>
      <dsp:spPr>
        <a:xfrm>
          <a:off x="0" y="1424299"/>
          <a:ext cx="8280920" cy="1899066"/>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857952-4F03-4588-ADC5-B2DDFFA81F1D}">
      <dsp:nvSpPr>
        <dsp:cNvPr id="0" name=""/>
        <dsp:cNvSpPr/>
      </dsp:nvSpPr>
      <dsp:spPr>
        <a:xfrm>
          <a:off x="2731" y="0"/>
          <a:ext cx="1378005" cy="1899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rtl="0">
            <a:lnSpc>
              <a:spcPct val="90000"/>
            </a:lnSpc>
            <a:spcBef>
              <a:spcPct val="0"/>
            </a:spcBef>
            <a:spcAft>
              <a:spcPct val="35000"/>
            </a:spcAft>
          </a:pPr>
          <a:r>
            <a:rPr lang="fr-FR" sz="1400" kern="1200" dirty="0">
              <a:latin typeface="Calibri"/>
            </a:rPr>
            <a:t>Pas de demande réorientation en CHU mère enfant avant l'accmnt (auprès du SIAO) par le CHU </a:t>
          </a:r>
          <a:endParaRPr lang="fr-FR" sz="1400" kern="1200" dirty="0"/>
        </a:p>
      </dsp:txBody>
      <dsp:txXfrm>
        <a:off x="2731" y="0"/>
        <a:ext cx="1378005" cy="1899066"/>
      </dsp:txXfrm>
    </dsp:sp>
    <dsp:sp modelId="{4DCC3A0B-84F7-401A-B17A-45DEF42881CD}">
      <dsp:nvSpPr>
        <dsp:cNvPr id="0" name=""/>
        <dsp:cNvSpPr/>
      </dsp:nvSpPr>
      <dsp:spPr>
        <a:xfrm>
          <a:off x="454351" y="2136449"/>
          <a:ext cx="474766" cy="474766"/>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60CC8E-68F7-47ED-A599-34262D2E82A1}">
      <dsp:nvSpPr>
        <dsp:cNvPr id="0" name=""/>
        <dsp:cNvSpPr/>
      </dsp:nvSpPr>
      <dsp:spPr>
        <a:xfrm>
          <a:off x="1436597" y="2848599"/>
          <a:ext cx="1467839" cy="1899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rtl="0">
            <a:lnSpc>
              <a:spcPct val="90000"/>
            </a:lnSpc>
            <a:spcBef>
              <a:spcPct val="0"/>
            </a:spcBef>
            <a:spcAft>
              <a:spcPct val="35000"/>
            </a:spcAft>
          </a:pPr>
          <a:r>
            <a:rPr lang="fr-FR" sz="1400" kern="1200" dirty="0"/>
            <a:t>Fiche SIAO non mise à jour par la maternité</a:t>
          </a:r>
        </a:p>
        <a:p>
          <a:pPr lvl="0" algn="ctr" defTabSz="622300" rtl="0">
            <a:lnSpc>
              <a:spcPct val="90000"/>
            </a:lnSpc>
            <a:spcBef>
              <a:spcPct val="0"/>
            </a:spcBef>
            <a:spcAft>
              <a:spcPct val="35000"/>
            </a:spcAft>
          </a:pPr>
          <a:r>
            <a:rPr lang="fr-FR" sz="1400" kern="1200" dirty="0"/>
            <a:t>Pas de demande de sortie en CHU mère enfant</a:t>
          </a:r>
        </a:p>
      </dsp:txBody>
      <dsp:txXfrm>
        <a:off x="1436597" y="2848599"/>
        <a:ext cx="1467839" cy="1899066"/>
      </dsp:txXfrm>
    </dsp:sp>
    <dsp:sp modelId="{C6BEA341-FD0B-4088-81CB-67872685ED4F}">
      <dsp:nvSpPr>
        <dsp:cNvPr id="0" name=""/>
        <dsp:cNvSpPr/>
      </dsp:nvSpPr>
      <dsp:spPr>
        <a:xfrm>
          <a:off x="1933133" y="2136449"/>
          <a:ext cx="474766" cy="474766"/>
        </a:xfrm>
        <a:prstGeom prst="ellips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F206E3-B370-4176-82AF-C7D62F3B7F35}">
      <dsp:nvSpPr>
        <dsp:cNvPr id="0" name=""/>
        <dsp:cNvSpPr/>
      </dsp:nvSpPr>
      <dsp:spPr>
        <a:xfrm>
          <a:off x="2960296" y="0"/>
          <a:ext cx="1117196" cy="1899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rtl="0">
            <a:lnSpc>
              <a:spcPct val="90000"/>
            </a:lnSpc>
            <a:spcBef>
              <a:spcPct val="0"/>
            </a:spcBef>
            <a:spcAft>
              <a:spcPct val="35000"/>
            </a:spcAft>
          </a:pPr>
          <a:r>
            <a:rPr lang="fr-FR" sz="1400" kern="1200" dirty="0" err="1">
              <a:latin typeface="Calibri"/>
            </a:rPr>
            <a:t>Hbgt</a:t>
          </a:r>
          <a:r>
            <a:rPr lang="fr-FR" sz="1400" kern="1200" dirty="0">
              <a:latin typeface="Calibri"/>
            </a:rPr>
            <a:t> de courte durée et inaccessible via transports en commun (en sortie de maternité)</a:t>
          </a:r>
          <a:endParaRPr lang="fr-FR" sz="1400" kern="1200" dirty="0"/>
        </a:p>
      </dsp:txBody>
      <dsp:txXfrm>
        <a:off x="2960296" y="0"/>
        <a:ext cx="1117196" cy="1899066"/>
      </dsp:txXfrm>
    </dsp:sp>
    <dsp:sp modelId="{C6AA3D82-B22A-4099-B5EC-FA98A970152B}">
      <dsp:nvSpPr>
        <dsp:cNvPr id="0" name=""/>
        <dsp:cNvSpPr/>
      </dsp:nvSpPr>
      <dsp:spPr>
        <a:xfrm>
          <a:off x="3281511" y="2136449"/>
          <a:ext cx="474766" cy="474766"/>
        </a:xfrm>
        <a:prstGeom prst="ellips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61D976-7B79-488E-BD25-9ECB5503011C}">
      <dsp:nvSpPr>
        <dsp:cNvPr id="0" name=""/>
        <dsp:cNvSpPr/>
      </dsp:nvSpPr>
      <dsp:spPr>
        <a:xfrm>
          <a:off x="4133352" y="2848599"/>
          <a:ext cx="1392138" cy="1899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rtl="0">
            <a:lnSpc>
              <a:spcPct val="90000"/>
            </a:lnSpc>
            <a:spcBef>
              <a:spcPct val="0"/>
            </a:spcBef>
            <a:spcAft>
              <a:spcPct val="35000"/>
            </a:spcAft>
          </a:pPr>
          <a:r>
            <a:rPr lang="fr-FR" sz="1400" kern="1200" dirty="0">
              <a:latin typeface="Calibri"/>
            </a:rPr>
            <a:t>Pas de nouvelle orientation par le 115 avant fin de la première semaine d’hébergement après sortie de maternité</a:t>
          </a:r>
          <a:endParaRPr lang="fr-FR" sz="1400" kern="1200" dirty="0"/>
        </a:p>
      </dsp:txBody>
      <dsp:txXfrm>
        <a:off x="4133352" y="2848599"/>
        <a:ext cx="1392138" cy="1899066"/>
      </dsp:txXfrm>
    </dsp:sp>
    <dsp:sp modelId="{6AC75439-67DA-4C61-8CDD-58F092A607CB}">
      <dsp:nvSpPr>
        <dsp:cNvPr id="0" name=""/>
        <dsp:cNvSpPr/>
      </dsp:nvSpPr>
      <dsp:spPr>
        <a:xfrm>
          <a:off x="4592038" y="2136449"/>
          <a:ext cx="474766" cy="474766"/>
        </a:xfrm>
        <a:prstGeom prst="ellips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5377A9-0DFC-4A18-ABA4-34BE29A96645}">
      <dsp:nvSpPr>
        <dsp:cNvPr id="0" name=""/>
        <dsp:cNvSpPr/>
      </dsp:nvSpPr>
      <dsp:spPr>
        <a:xfrm>
          <a:off x="5581351" y="49114"/>
          <a:ext cx="1868745" cy="17026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rtl="0">
            <a:lnSpc>
              <a:spcPct val="90000"/>
            </a:lnSpc>
            <a:spcBef>
              <a:spcPct val="0"/>
            </a:spcBef>
            <a:spcAft>
              <a:spcPct val="35000"/>
            </a:spcAft>
          </a:pPr>
          <a:r>
            <a:rPr lang="fr-FR" sz="1400" kern="1200" dirty="0">
              <a:latin typeface="Calibri"/>
            </a:rPr>
            <a:t>SMS du 115 reçu à 20h pour orientation vers nouvel hôtel 115 (3 nuits) alors que la famille n’avait plus d’</a:t>
          </a:r>
          <a:r>
            <a:rPr lang="fr-FR" sz="1400" kern="1200" dirty="0" err="1">
              <a:latin typeface="Calibri"/>
            </a:rPr>
            <a:t>hotel</a:t>
          </a:r>
          <a:r>
            <a:rPr lang="fr-FR" sz="1400" kern="1200" dirty="0">
              <a:latin typeface="Calibri"/>
            </a:rPr>
            <a:t> depuis le matin  et que l’enfant était déjà hospitalisé </a:t>
          </a:r>
        </a:p>
      </dsp:txBody>
      <dsp:txXfrm>
        <a:off x="5581351" y="49114"/>
        <a:ext cx="1868745" cy="1702607"/>
      </dsp:txXfrm>
    </dsp:sp>
    <dsp:sp modelId="{D4B1ABEB-23C0-452B-9318-60FB877EAD2E}">
      <dsp:nvSpPr>
        <dsp:cNvPr id="0" name=""/>
        <dsp:cNvSpPr/>
      </dsp:nvSpPr>
      <dsp:spPr>
        <a:xfrm>
          <a:off x="6278340" y="2087335"/>
          <a:ext cx="474766" cy="474766"/>
        </a:xfrm>
        <a:prstGeom prst="ellipse">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9F589E-999D-4710-9B97-3F6C6ECD5A7E}" type="datetimeFigureOut">
              <a:rPr lang="fr-FR" smtClean="0"/>
              <a:t>24/11/2022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7F6F1-3549-4DD9-A6D7-4FFF5BF4F25A}" type="slidenum">
              <a:rPr lang="fr-FR" smtClean="0"/>
              <a:t>‹N°›</a:t>
            </a:fld>
            <a:endParaRPr lang="fr-FR"/>
          </a:p>
        </p:txBody>
      </p:sp>
    </p:spTree>
    <p:extLst>
      <p:ext uri="{BB962C8B-B14F-4D97-AF65-F5344CB8AC3E}">
        <p14:creationId xmlns:p14="http://schemas.microsoft.com/office/powerpoint/2010/main" val="2254557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017F6F1-3549-4DD9-A6D7-4FFF5BF4F25A}" type="slidenum">
              <a:rPr lang="fr-FR" smtClean="0"/>
              <a:t>7</a:t>
            </a:fld>
            <a:endParaRPr lang="fr-FR"/>
          </a:p>
        </p:txBody>
      </p:sp>
    </p:spTree>
    <p:extLst>
      <p:ext uri="{BB962C8B-B14F-4D97-AF65-F5344CB8AC3E}">
        <p14:creationId xmlns:p14="http://schemas.microsoft.com/office/powerpoint/2010/main" val="290958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017F6F1-3549-4DD9-A6D7-4FFF5BF4F25A}" type="slidenum">
              <a:rPr lang="fr-FR" smtClean="0"/>
              <a:t>12</a:t>
            </a:fld>
            <a:endParaRPr lang="fr-FR"/>
          </a:p>
        </p:txBody>
      </p:sp>
    </p:spTree>
    <p:extLst>
      <p:ext uri="{BB962C8B-B14F-4D97-AF65-F5344CB8AC3E}">
        <p14:creationId xmlns:p14="http://schemas.microsoft.com/office/powerpoint/2010/main" val="1763675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fr-FR" smtClean="0"/>
              <a:t>Modifiez le style du titre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pPr>
              <a:defRPr/>
            </a:pPr>
            <a:fld id="{548454A2-0AA7-400E-A885-C30F9023292D}" type="datetimeFigureOut">
              <a:rPr lang="fr-FR" smtClean="0"/>
              <a:pPr>
                <a:defRPr/>
              </a:pPr>
              <a:t>24/11/2022</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fld id="{734EDE38-FD40-4597-BEEF-B9C7A3D8DF20}" type="slidenum">
              <a:rPr lang="fr-FR" altLang="fr-FR" smtClean="0"/>
              <a:pPr/>
              <a:t>‹N°›</a:t>
            </a:fld>
            <a:endParaRPr lang="fr-FR" altLang="fr-F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00653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6DD887B1-281A-432F-BF4D-748448F4A692}" type="datetimeFigureOut">
              <a:rPr lang="fr-FR" smtClean="0"/>
              <a:pPr>
                <a:defRPr/>
              </a:pPr>
              <a:t>24/11/2022</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fld id="{222C4BF8-8E5C-4F6A-B431-CC1D6FBEECFE}" type="slidenum">
              <a:rPr lang="fr-FR" altLang="fr-FR" smtClean="0"/>
              <a:pPr/>
              <a:t>‹N°›</a:t>
            </a:fld>
            <a:endParaRPr lang="fr-FR" altLang="fr-FR"/>
          </a:p>
        </p:txBody>
      </p:sp>
    </p:spTree>
    <p:extLst>
      <p:ext uri="{BB962C8B-B14F-4D97-AF65-F5344CB8AC3E}">
        <p14:creationId xmlns:p14="http://schemas.microsoft.com/office/powerpoint/2010/main" val="92533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fr-FR" smtClean="0"/>
              <a:t>Modifiez le style du titre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B323CDCD-A199-4A70-8075-AD108C5A4BC1}" type="datetimeFigureOut">
              <a:rPr lang="fr-FR" smtClean="0"/>
              <a:pPr>
                <a:defRPr/>
              </a:pPr>
              <a:t>24/11/2022</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fld id="{1A1606DE-9A01-4629-9531-C3CBB4334CEC}" type="slidenum">
              <a:rPr lang="fr-FR" altLang="fr-FR" smtClean="0"/>
              <a:pPr/>
              <a:t>‹N°›</a:t>
            </a:fld>
            <a:endParaRPr lang="fr-FR" altLang="fr-F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91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EB26A263-DAE7-4510-A8FA-60E1A0AC8B74}" type="datetimeFigureOut">
              <a:rPr lang="fr-FR" smtClean="0"/>
              <a:pPr>
                <a:defRPr/>
              </a:pPr>
              <a:t>24/11/2022</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fld id="{F33B366D-9E17-425B-877C-55F8DCCEC41D}" type="slidenum">
              <a:rPr lang="fr-FR" altLang="fr-FR" smtClean="0"/>
              <a:pPr/>
              <a:t>‹N°›</a:t>
            </a:fld>
            <a:endParaRPr lang="fr-FR" altLang="fr-FR"/>
          </a:p>
        </p:txBody>
      </p:sp>
    </p:spTree>
    <p:extLst>
      <p:ext uri="{BB962C8B-B14F-4D97-AF65-F5344CB8AC3E}">
        <p14:creationId xmlns:p14="http://schemas.microsoft.com/office/powerpoint/2010/main" val="3948183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fr-FR" smtClean="0"/>
              <a:t>Modifiez le style du titre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a:defRPr/>
            </a:pPr>
            <a:fld id="{E7E4BA87-EF07-4E06-A979-F9CA1226E3F6}" type="datetimeFigureOut">
              <a:rPr lang="fr-FR" smtClean="0"/>
              <a:pPr>
                <a:defRPr/>
              </a:pPr>
              <a:t>24/11/2022</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fld id="{79FEC305-33AD-477C-B2E3-82FA62D25E81}" type="slidenum">
              <a:rPr lang="fr-FR" altLang="fr-FR" smtClean="0"/>
              <a:pPr/>
              <a:t>‹N°›</a:t>
            </a:fld>
            <a:endParaRPr lang="fr-FR" altLang="fr-FR"/>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68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a:defRPr/>
            </a:pPr>
            <a:fld id="{0BC01B23-8634-4B73-8AED-93DF06D20AE5}" type="datetimeFigureOut">
              <a:rPr lang="fr-FR" smtClean="0"/>
              <a:pPr>
                <a:defRPr/>
              </a:pPr>
              <a:t>24/11/2022</a:t>
            </a:fld>
            <a:endParaRPr lang="fr-FR"/>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fld id="{2D1C0F08-01FF-459A-B060-42250772BE25}" type="slidenum">
              <a:rPr lang="fr-FR" altLang="fr-FR" smtClean="0"/>
              <a:pPr/>
              <a:t>‹N°›</a:t>
            </a:fld>
            <a:endParaRPr lang="fr-FR" altLang="fr-FR"/>
          </a:p>
        </p:txBody>
      </p:sp>
    </p:spTree>
    <p:extLst>
      <p:ext uri="{BB962C8B-B14F-4D97-AF65-F5344CB8AC3E}">
        <p14:creationId xmlns:p14="http://schemas.microsoft.com/office/powerpoint/2010/main" val="1589324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768096" y="2967788"/>
            <a:ext cx="3566160" cy="33415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smtClean="0"/>
              <a:t>Modifier les styles du texte du masque</a:t>
            </a:r>
          </a:p>
        </p:txBody>
      </p:sp>
      <p:sp>
        <p:nvSpPr>
          <p:cNvPr id="6" name="Content Placeholder 5"/>
          <p:cNvSpPr>
            <a:spLocks noGrp="1"/>
          </p:cNvSpPr>
          <p:nvPr>
            <p:ph sz="quarter" idx="4"/>
          </p:nvPr>
        </p:nvSpPr>
        <p:spPr>
          <a:xfrm>
            <a:off x="4491990" y="2967788"/>
            <a:ext cx="3566160" cy="33415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a:defRPr/>
            </a:pPr>
            <a:fld id="{B4224194-EA96-4F7F-AA41-976980741B06}" type="datetimeFigureOut">
              <a:rPr lang="fr-FR" smtClean="0"/>
              <a:pPr>
                <a:defRPr/>
              </a:pPr>
              <a:t>24/11/2022</a:t>
            </a:fld>
            <a:endParaRPr lang="fr-FR"/>
          </a:p>
        </p:txBody>
      </p:sp>
      <p:sp>
        <p:nvSpPr>
          <p:cNvPr id="8" name="Footer Placeholder 7"/>
          <p:cNvSpPr>
            <a:spLocks noGrp="1"/>
          </p:cNvSpPr>
          <p:nvPr>
            <p:ph type="ftr" sz="quarter" idx="11"/>
          </p:nvPr>
        </p:nvSpPr>
        <p:spPr/>
        <p:txBody>
          <a:bodyPr/>
          <a:lstStyle/>
          <a:p>
            <a:pPr>
              <a:defRPr/>
            </a:pPr>
            <a:endParaRPr lang="fr-FR"/>
          </a:p>
        </p:txBody>
      </p:sp>
      <p:sp>
        <p:nvSpPr>
          <p:cNvPr id="9" name="Slide Number Placeholder 8"/>
          <p:cNvSpPr>
            <a:spLocks noGrp="1"/>
          </p:cNvSpPr>
          <p:nvPr>
            <p:ph type="sldNum" sz="quarter" idx="12"/>
          </p:nvPr>
        </p:nvSpPr>
        <p:spPr/>
        <p:txBody>
          <a:bodyPr/>
          <a:lstStyle/>
          <a:p>
            <a:fld id="{DA18937F-DF5A-41D1-A675-C27F31A4F0BF}" type="slidenum">
              <a:rPr lang="fr-FR" altLang="fr-FR" smtClean="0"/>
              <a:pPr/>
              <a:t>‹N°›</a:t>
            </a:fld>
            <a:endParaRPr lang="fr-FR" altLang="fr-FR"/>
          </a:p>
        </p:txBody>
      </p:sp>
    </p:spTree>
    <p:extLst>
      <p:ext uri="{BB962C8B-B14F-4D97-AF65-F5344CB8AC3E}">
        <p14:creationId xmlns:p14="http://schemas.microsoft.com/office/powerpoint/2010/main" val="1292164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a:defRPr/>
            </a:pPr>
            <a:fld id="{891A84FE-D4E0-4A3F-8798-74961F9D1BF1}" type="datetimeFigureOut">
              <a:rPr lang="fr-FR" smtClean="0"/>
              <a:pPr>
                <a:defRPr/>
              </a:pPr>
              <a:t>24/11/2022</a:t>
            </a:fld>
            <a:endParaRPr lang="fr-FR"/>
          </a:p>
        </p:txBody>
      </p:sp>
      <p:sp>
        <p:nvSpPr>
          <p:cNvPr id="4" name="Footer Placeholder 3"/>
          <p:cNvSpPr>
            <a:spLocks noGrp="1"/>
          </p:cNvSpPr>
          <p:nvPr>
            <p:ph type="ftr" sz="quarter" idx="11"/>
          </p:nvPr>
        </p:nvSpPr>
        <p:spPr/>
        <p:txBody>
          <a:bodyPr/>
          <a:lstStyle/>
          <a:p>
            <a:pPr>
              <a:defRPr/>
            </a:pPr>
            <a:endParaRPr lang="fr-FR"/>
          </a:p>
        </p:txBody>
      </p:sp>
      <p:sp>
        <p:nvSpPr>
          <p:cNvPr id="5" name="Slide Number Placeholder 4"/>
          <p:cNvSpPr>
            <a:spLocks noGrp="1"/>
          </p:cNvSpPr>
          <p:nvPr>
            <p:ph type="sldNum" sz="quarter" idx="12"/>
          </p:nvPr>
        </p:nvSpPr>
        <p:spPr/>
        <p:txBody>
          <a:bodyPr/>
          <a:lstStyle/>
          <a:p>
            <a:fld id="{9E70CC8F-DEB0-46A0-96FD-741234E1A9D5}" type="slidenum">
              <a:rPr lang="fr-FR" altLang="fr-FR" smtClean="0"/>
              <a:pPr/>
              <a:t>‹N°›</a:t>
            </a:fld>
            <a:endParaRPr lang="fr-FR" altLang="fr-FR"/>
          </a:p>
        </p:txBody>
      </p:sp>
    </p:spTree>
    <p:extLst>
      <p:ext uri="{BB962C8B-B14F-4D97-AF65-F5344CB8AC3E}">
        <p14:creationId xmlns:p14="http://schemas.microsoft.com/office/powerpoint/2010/main" val="195836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F12C497-B306-435D-8A32-F9F2D1419269}" type="datetimeFigureOut">
              <a:rPr lang="fr-FR" smtClean="0"/>
              <a:pPr>
                <a:defRPr/>
              </a:pPr>
              <a:t>24/11/2022</a:t>
            </a:fld>
            <a:endParaRPr lang="fr-FR"/>
          </a:p>
        </p:txBody>
      </p:sp>
      <p:sp>
        <p:nvSpPr>
          <p:cNvPr id="3" name="Footer Placeholder 2"/>
          <p:cNvSpPr>
            <a:spLocks noGrp="1"/>
          </p:cNvSpPr>
          <p:nvPr>
            <p:ph type="ftr" sz="quarter" idx="11"/>
          </p:nvPr>
        </p:nvSpPr>
        <p:spPr/>
        <p:txBody>
          <a:bodyPr/>
          <a:lstStyle/>
          <a:p>
            <a:pPr>
              <a:defRPr/>
            </a:pPr>
            <a:endParaRPr lang="fr-FR"/>
          </a:p>
        </p:txBody>
      </p:sp>
      <p:sp>
        <p:nvSpPr>
          <p:cNvPr id="4" name="Slide Number Placeholder 3"/>
          <p:cNvSpPr>
            <a:spLocks noGrp="1"/>
          </p:cNvSpPr>
          <p:nvPr>
            <p:ph type="sldNum" sz="quarter" idx="12"/>
          </p:nvPr>
        </p:nvSpPr>
        <p:spPr/>
        <p:txBody>
          <a:bodyPr/>
          <a:lstStyle/>
          <a:p>
            <a:fld id="{E7901BBA-FFA0-44C3-A336-003706552328}" type="slidenum">
              <a:rPr lang="fr-FR" altLang="fr-FR" smtClean="0"/>
              <a:pPr/>
              <a:t>‹N°›</a:t>
            </a:fld>
            <a:endParaRPr lang="fr-FR" altLang="fr-FR"/>
          </a:p>
        </p:txBody>
      </p:sp>
    </p:spTree>
    <p:extLst>
      <p:ext uri="{BB962C8B-B14F-4D97-AF65-F5344CB8AC3E}">
        <p14:creationId xmlns:p14="http://schemas.microsoft.com/office/powerpoint/2010/main" val="108886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fr-FR" smtClean="0"/>
              <a:t>Modifiez le style du titre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a:defRPr/>
            </a:pPr>
            <a:fld id="{C298025D-C388-4AEE-8EE2-3D8E9B080656}" type="datetimeFigureOut">
              <a:rPr lang="fr-FR" smtClean="0"/>
              <a:pPr>
                <a:defRPr/>
              </a:pPr>
              <a:t>24/11/2022</a:t>
            </a:fld>
            <a:endParaRPr lang="fr-FR"/>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fld id="{60B82441-BA14-473D-808C-EA7F4C9DBCD1}" type="slidenum">
              <a:rPr lang="fr-FR" altLang="fr-FR" smtClean="0"/>
              <a:pPr/>
              <a:t>‹N°›</a:t>
            </a:fld>
            <a:endParaRPr lang="fr-FR" altLang="fr-FR"/>
          </a:p>
        </p:txBody>
      </p:sp>
    </p:spTree>
    <p:extLst>
      <p:ext uri="{BB962C8B-B14F-4D97-AF65-F5344CB8AC3E}">
        <p14:creationId xmlns:p14="http://schemas.microsoft.com/office/powerpoint/2010/main" val="59229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a:defRPr/>
            </a:pPr>
            <a:fld id="{A12879AB-103E-4F88-9389-6D2C56830A4C}" type="datetimeFigureOut">
              <a:rPr lang="fr-FR" smtClean="0"/>
              <a:pPr>
                <a:defRPr/>
              </a:pPr>
              <a:t>24/11/2022</a:t>
            </a:fld>
            <a:endParaRPr lang="fr-FR"/>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fld id="{C464ABFB-764E-4FE6-A2AC-C7B018AA151D}" type="slidenum">
              <a:rPr lang="fr-FR" altLang="fr-FR" smtClean="0"/>
              <a:pPr/>
              <a:t>‹N°›</a:t>
            </a:fld>
            <a:endParaRPr lang="fr-FR" altLang="fr-F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1142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fld id="{C30567D4-4D98-4573-AA97-DBF6414FC3F3}" type="datetimeFigureOut">
              <a:rPr lang="fr-FR" smtClean="0"/>
              <a:pPr>
                <a:defRPr/>
              </a:pPr>
              <a:t>24/11/2022</a:t>
            </a:fld>
            <a:endParaRPr lang="fr-F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a:defRPr/>
            </a:pPr>
            <a:endParaRPr lang="fr-F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7668FB4-1D73-4AD6-8EE5-8537D7BFF162}" type="slidenum">
              <a:rPr lang="fr-FR" altLang="fr-FR" smtClean="0"/>
              <a:pPr/>
              <a:t>‹N°›</a:t>
            </a:fld>
            <a:endParaRPr lang="fr-FR" altLang="fr-F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8364381"/>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taraqs.com/" TargetMode="External"/><Relationship Id="rId2" Type="http://schemas.openxmlformats.org/officeDocument/2006/relationships/hyperlink" Target="https://signalement.social-sante.gouv.fr/psig_ihm_utilisateurs/index.html#/accueil" TargetMode="External"/><Relationship Id="rId1" Type="http://schemas.openxmlformats.org/officeDocument/2006/relationships/slideLayout" Target="../slideLayouts/slideLayout2.xml"/><Relationship Id="rId5" Type="http://schemas.openxmlformats.org/officeDocument/2006/relationships/hyperlink" Target="https://solipam.fr/" TargetMode="External"/><Relationship Id="rId4" Type="http://schemas.openxmlformats.org/officeDocument/2006/relationships/hyperlink" Target="http://www.rspp.fr/vie-du-reseau/actions-du-reseau/332-gestion-des-risques/rmm-cat/283-rmm-ar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s://www.has-sante.fr/upload/docs/application/pdf/2017-07/dir152/01-decret-jo-eigs-2016-11-25_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2699792" y="1412776"/>
            <a:ext cx="6048672" cy="2736303"/>
          </a:xfrm>
          <a:solidFill>
            <a:schemeClr val="bg1"/>
          </a:solidFill>
        </p:spPr>
        <p:txBody>
          <a:bodyPr anchor="ctr">
            <a:normAutofit fontScale="90000"/>
          </a:bodyPr>
          <a:lstStyle/>
          <a:p>
            <a:pPr>
              <a:lnSpc>
                <a:spcPct val="100000"/>
              </a:lnSpc>
            </a:pPr>
            <a:r>
              <a:rPr lang="fr-FR" sz="5300" b="1" dirty="0">
                <a:solidFill>
                  <a:schemeClr val="tx2"/>
                </a:solidFill>
              </a:rPr>
              <a:t>Retour sur une Revue </a:t>
            </a:r>
            <a:r>
              <a:rPr lang="fr-FR" sz="5300" b="1" dirty="0" err="1">
                <a:solidFill>
                  <a:schemeClr val="tx2"/>
                </a:solidFill>
              </a:rPr>
              <a:t>Morbi</a:t>
            </a:r>
            <a:r>
              <a:rPr lang="fr-FR" sz="5300" b="1" dirty="0">
                <a:solidFill>
                  <a:schemeClr val="tx2"/>
                </a:solidFill>
              </a:rPr>
              <a:t>-Mortalité sur un parcours ville-hôpital parisien</a:t>
            </a:r>
            <a:r>
              <a:rPr lang="fr-FR" b="1" dirty="0">
                <a:solidFill>
                  <a:schemeClr val="tx1">
                    <a:lumMod val="50000"/>
                    <a:lumOff val="50000"/>
                  </a:schemeClr>
                </a:solidFill>
              </a:rPr>
              <a:t>	</a:t>
            </a:r>
          </a:p>
        </p:txBody>
      </p:sp>
      <p:sp>
        <p:nvSpPr>
          <p:cNvPr id="5" name="Sous-titre 4"/>
          <p:cNvSpPr>
            <a:spLocks noGrp="1"/>
          </p:cNvSpPr>
          <p:nvPr>
            <p:ph type="subTitle" idx="1"/>
          </p:nvPr>
        </p:nvSpPr>
        <p:spPr>
          <a:xfrm>
            <a:off x="467544" y="4558791"/>
            <a:ext cx="7232848" cy="1964668"/>
          </a:xfrm>
        </p:spPr>
        <p:txBody>
          <a:bodyPr>
            <a:normAutofit/>
          </a:bodyPr>
          <a:lstStyle/>
          <a:p>
            <a:pPr algn="l"/>
            <a:r>
              <a:rPr lang="fr-FR" sz="2000" i="1" dirty="0" smtClean="0">
                <a:solidFill>
                  <a:schemeClr val="tx1">
                    <a:lumMod val="50000"/>
                    <a:lumOff val="50000"/>
                  </a:schemeClr>
                </a:solidFill>
              </a:rPr>
              <a:t>Maria </a:t>
            </a:r>
            <a:r>
              <a:rPr lang="fr-FR" sz="2000" i="1" dirty="0" err="1" smtClean="0">
                <a:solidFill>
                  <a:schemeClr val="tx1">
                    <a:lumMod val="50000"/>
                    <a:lumOff val="50000"/>
                  </a:schemeClr>
                </a:solidFill>
              </a:rPr>
              <a:t>Iasagkasvili</a:t>
            </a:r>
            <a:r>
              <a:rPr lang="fr-FR" sz="2000" i="1" dirty="0" smtClean="0">
                <a:solidFill>
                  <a:schemeClr val="tx1">
                    <a:lumMod val="50000"/>
                    <a:lumOff val="50000"/>
                  </a:schemeClr>
                </a:solidFill>
              </a:rPr>
              <a:t>, sage femme coordinatrice, SOLIPAM</a:t>
            </a:r>
          </a:p>
          <a:p>
            <a:pPr algn="l"/>
            <a:r>
              <a:rPr lang="fr-FR" sz="2000" i="1" dirty="0" smtClean="0">
                <a:solidFill>
                  <a:schemeClr val="tx1">
                    <a:lumMod val="50000"/>
                    <a:lumOff val="50000"/>
                  </a:schemeClr>
                </a:solidFill>
              </a:rPr>
              <a:t>Nathalie </a:t>
            </a:r>
            <a:r>
              <a:rPr lang="fr-FR" sz="2000" i="1" dirty="0" err="1" smtClean="0">
                <a:solidFill>
                  <a:schemeClr val="tx1">
                    <a:lumMod val="50000"/>
                    <a:lumOff val="50000"/>
                  </a:schemeClr>
                </a:solidFill>
              </a:rPr>
              <a:t>Baunot</a:t>
            </a:r>
            <a:r>
              <a:rPr lang="fr-FR" sz="2000" i="1" dirty="0" smtClean="0">
                <a:solidFill>
                  <a:schemeClr val="tx1">
                    <a:lumMod val="50000"/>
                    <a:lumOff val="50000"/>
                  </a:schemeClr>
                </a:solidFill>
              </a:rPr>
              <a:t>, sage femme coordinatrice, RSPP</a:t>
            </a:r>
          </a:p>
          <a:p>
            <a:pPr algn="l"/>
            <a:r>
              <a:rPr lang="fr-FR" sz="2000" i="1" dirty="0" smtClean="0">
                <a:solidFill>
                  <a:schemeClr val="tx1">
                    <a:lumMod val="50000"/>
                    <a:lumOff val="50000"/>
                  </a:schemeClr>
                </a:solidFill>
              </a:rPr>
              <a:t>24/11/2022</a:t>
            </a:r>
          </a:p>
          <a:p>
            <a:pPr algn="l"/>
            <a:r>
              <a:rPr lang="fr-FR" sz="2000" b="1" i="1" dirty="0" smtClean="0">
                <a:solidFill>
                  <a:schemeClr val="tx1">
                    <a:lumMod val="50000"/>
                    <a:lumOff val="50000"/>
                  </a:schemeClr>
                </a:solidFill>
              </a:rPr>
              <a:t>16</a:t>
            </a:r>
            <a:r>
              <a:rPr lang="fr-FR" sz="2000" b="1" i="1" baseline="30000" dirty="0" smtClean="0">
                <a:solidFill>
                  <a:schemeClr val="tx1">
                    <a:lumMod val="50000"/>
                    <a:lumOff val="50000"/>
                  </a:schemeClr>
                </a:solidFill>
              </a:rPr>
              <a:t>ème</a:t>
            </a:r>
            <a:r>
              <a:rPr lang="fr-FR" sz="2000" b="1" i="1" dirty="0" smtClean="0">
                <a:solidFill>
                  <a:schemeClr val="tx1">
                    <a:lumMod val="50000"/>
                    <a:lumOff val="50000"/>
                  </a:schemeClr>
                </a:solidFill>
              </a:rPr>
              <a:t> Journée des réseaux de santé périnatale</a:t>
            </a:r>
          </a:p>
          <a:p>
            <a:pPr algn="l"/>
            <a:r>
              <a:rPr lang="fr-FR" sz="2000" b="1" i="1" dirty="0" smtClean="0">
                <a:solidFill>
                  <a:schemeClr val="tx1">
                    <a:lumMod val="50000"/>
                    <a:lumOff val="50000"/>
                  </a:schemeClr>
                </a:solidFill>
              </a:rPr>
              <a:t>franciliens</a:t>
            </a:r>
            <a:endParaRPr lang="fr-FR" sz="2000" b="1" i="1" dirty="0">
              <a:solidFill>
                <a:schemeClr val="tx1">
                  <a:lumMod val="50000"/>
                  <a:lumOff val="50000"/>
                </a:schemeClr>
              </a:solidFill>
            </a:endParaRPr>
          </a:p>
        </p:txBody>
      </p:sp>
      <p:pic>
        <p:nvPicPr>
          <p:cNvPr id="1026" name="Picture 2">
            <a:extLst>
              <a:ext uri="{FF2B5EF4-FFF2-40B4-BE49-F238E27FC236}">
                <a16:creationId xmlns:a16="http://schemas.microsoft.com/office/drawing/2014/main" id="{0B596F60-B4F9-4007-BF33-D5524A70F8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5085184"/>
            <a:ext cx="2905125" cy="1438275"/>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158171" cy="215817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755576" y="404664"/>
            <a:ext cx="7290054" cy="1499616"/>
          </a:xfrm>
        </p:spPr>
        <p:txBody>
          <a:bodyPr>
            <a:normAutofit/>
          </a:bodyPr>
          <a:lstStyle/>
          <a:p>
            <a:r>
              <a:rPr lang="fr-FR" altLang="fr-FR" sz="4000" dirty="0"/>
              <a:t>ECARTS PRISE EN CHARGE SOCIALE</a:t>
            </a:r>
          </a:p>
        </p:txBody>
      </p:sp>
      <p:sp>
        <p:nvSpPr>
          <p:cNvPr id="8198" name="ZoneTexte 10"/>
          <p:cNvSpPr txBox="1">
            <a:spLocks noChangeArrowheads="1"/>
          </p:cNvSpPr>
          <p:nvPr/>
        </p:nvSpPr>
        <p:spPr bwMode="auto">
          <a:xfrm>
            <a:off x="1714500" y="3313113"/>
            <a:ext cx="184731" cy="553998"/>
          </a:xfrm>
          <a:prstGeom prst="rect">
            <a:avLst/>
          </a:prstGeom>
          <a:noFill/>
          <a:ln w="9525">
            <a:noFill/>
            <a:miter lim="800000"/>
            <a:headEnd/>
            <a:tailEnd/>
          </a:ln>
        </p:spPr>
        <p:txBody>
          <a:bodyPr wrap="none">
            <a:spAutoFit/>
          </a:bodyPr>
          <a:lstStyle/>
          <a:p>
            <a:pPr eaLnBrk="1" hangingPunct="1"/>
            <a:endParaRPr lang="fr-FR" altLang="fr-FR" sz="1200" dirty="0"/>
          </a:p>
          <a:p>
            <a:pPr eaLnBrk="1" hangingPunct="1"/>
            <a:endParaRPr lang="fr-FR" altLang="fr-FR" dirty="0"/>
          </a:p>
        </p:txBody>
      </p:sp>
      <p:graphicFrame>
        <p:nvGraphicFramePr>
          <p:cNvPr id="2" name="Diagramme 2">
            <a:extLst>
              <a:ext uri="{FF2B5EF4-FFF2-40B4-BE49-F238E27FC236}">
                <a16:creationId xmlns:a16="http://schemas.microsoft.com/office/drawing/2014/main" id="{37012FEC-4176-4646-8530-E077F018DBE6}"/>
              </a:ext>
            </a:extLst>
          </p:cNvPr>
          <p:cNvGraphicFramePr/>
          <p:nvPr>
            <p:extLst>
              <p:ext uri="{D42A27DB-BD31-4B8C-83A1-F6EECF244321}">
                <p14:modId xmlns:p14="http://schemas.microsoft.com/office/powerpoint/2010/main" val="4003813329"/>
              </p:ext>
            </p:extLst>
          </p:nvPr>
        </p:nvGraphicFramePr>
        <p:xfrm>
          <a:off x="539552" y="1556792"/>
          <a:ext cx="8280920" cy="4747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81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graphicEl>
                                              <a:dgm id="{C6D5FC93-ACDC-45CC-8308-1B2EAF27F86F}"/>
                                            </p:graphicEl>
                                          </p:spTgt>
                                        </p:tgtEl>
                                        <p:attrNameLst>
                                          <p:attrName>style.visibility</p:attrName>
                                        </p:attrNameLst>
                                      </p:cBhvr>
                                      <p:to>
                                        <p:strVal val="visible"/>
                                      </p:to>
                                    </p:set>
                                    <p:anim calcmode="lin" valueType="num">
                                      <p:cBhvr additive="base">
                                        <p:cTn id="11" dur="3250" fill="hold"/>
                                        <p:tgtEl>
                                          <p:spTgt spid="2">
                                            <p:graphicEl>
                                              <a:dgm id="{C6D5FC93-ACDC-45CC-8308-1B2EAF27F86F}"/>
                                            </p:graphicEl>
                                          </p:spTgt>
                                        </p:tgtEl>
                                        <p:attrNameLst>
                                          <p:attrName>ppt_x</p:attrName>
                                        </p:attrNameLst>
                                      </p:cBhvr>
                                      <p:tavLst>
                                        <p:tav tm="0">
                                          <p:val>
                                            <p:strVal val="#ppt_x"/>
                                          </p:val>
                                        </p:tav>
                                        <p:tav tm="100000">
                                          <p:val>
                                            <p:strVal val="#ppt_x"/>
                                          </p:val>
                                        </p:tav>
                                      </p:tavLst>
                                    </p:anim>
                                    <p:anim calcmode="lin" valueType="num">
                                      <p:cBhvr additive="base">
                                        <p:cTn id="12" dur="3250" fill="hold"/>
                                        <p:tgtEl>
                                          <p:spTgt spid="2">
                                            <p:graphicEl>
                                              <a:dgm id="{C6D5FC93-ACDC-45CC-8308-1B2EAF27F86F}"/>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graphicEl>
                                              <a:dgm id="{4DCC3A0B-84F7-401A-B17A-45DEF42881CD}"/>
                                            </p:graphicEl>
                                          </p:spTgt>
                                        </p:tgtEl>
                                        <p:attrNameLst>
                                          <p:attrName>style.visibility</p:attrName>
                                        </p:attrNameLst>
                                      </p:cBhvr>
                                      <p:to>
                                        <p:strVal val="visible"/>
                                      </p:to>
                                    </p:set>
                                    <p:anim calcmode="lin" valueType="num">
                                      <p:cBhvr additive="base">
                                        <p:cTn id="17" dur="3250" fill="hold"/>
                                        <p:tgtEl>
                                          <p:spTgt spid="2">
                                            <p:graphicEl>
                                              <a:dgm id="{4DCC3A0B-84F7-401A-B17A-45DEF42881CD}"/>
                                            </p:graphicEl>
                                          </p:spTgt>
                                        </p:tgtEl>
                                        <p:attrNameLst>
                                          <p:attrName>ppt_x</p:attrName>
                                        </p:attrNameLst>
                                      </p:cBhvr>
                                      <p:tavLst>
                                        <p:tav tm="0">
                                          <p:val>
                                            <p:strVal val="#ppt_x"/>
                                          </p:val>
                                        </p:tav>
                                        <p:tav tm="100000">
                                          <p:val>
                                            <p:strVal val="#ppt_x"/>
                                          </p:val>
                                        </p:tav>
                                      </p:tavLst>
                                    </p:anim>
                                    <p:anim calcmode="lin" valueType="num">
                                      <p:cBhvr additive="base">
                                        <p:cTn id="18" dur="3250" fill="hold"/>
                                        <p:tgtEl>
                                          <p:spTgt spid="2">
                                            <p:graphicEl>
                                              <a:dgm id="{4DCC3A0B-84F7-401A-B17A-45DEF42881CD}"/>
                                            </p:graphic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graphicEl>
                                              <a:dgm id="{81857952-4F03-4588-ADC5-B2DDFFA81F1D}"/>
                                            </p:graphicEl>
                                          </p:spTgt>
                                        </p:tgtEl>
                                        <p:attrNameLst>
                                          <p:attrName>style.visibility</p:attrName>
                                        </p:attrNameLst>
                                      </p:cBhvr>
                                      <p:to>
                                        <p:strVal val="visible"/>
                                      </p:to>
                                    </p:set>
                                    <p:anim calcmode="lin" valueType="num">
                                      <p:cBhvr additive="base">
                                        <p:cTn id="21" dur="3250" fill="hold"/>
                                        <p:tgtEl>
                                          <p:spTgt spid="2">
                                            <p:graphicEl>
                                              <a:dgm id="{81857952-4F03-4588-ADC5-B2DDFFA81F1D}"/>
                                            </p:graphicEl>
                                          </p:spTgt>
                                        </p:tgtEl>
                                        <p:attrNameLst>
                                          <p:attrName>ppt_x</p:attrName>
                                        </p:attrNameLst>
                                      </p:cBhvr>
                                      <p:tavLst>
                                        <p:tav tm="0">
                                          <p:val>
                                            <p:strVal val="#ppt_x"/>
                                          </p:val>
                                        </p:tav>
                                        <p:tav tm="100000">
                                          <p:val>
                                            <p:strVal val="#ppt_x"/>
                                          </p:val>
                                        </p:tav>
                                      </p:tavLst>
                                    </p:anim>
                                    <p:anim calcmode="lin" valueType="num">
                                      <p:cBhvr additive="base">
                                        <p:cTn id="22" dur="3250" fill="hold"/>
                                        <p:tgtEl>
                                          <p:spTgt spid="2">
                                            <p:graphicEl>
                                              <a:dgm id="{81857952-4F03-4588-ADC5-B2DDFFA81F1D}"/>
                                            </p:graphic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graphicEl>
                                              <a:dgm id="{C6BEA341-FD0B-4088-81CB-67872685ED4F}"/>
                                            </p:graphicEl>
                                          </p:spTgt>
                                        </p:tgtEl>
                                        <p:attrNameLst>
                                          <p:attrName>style.visibility</p:attrName>
                                        </p:attrNameLst>
                                      </p:cBhvr>
                                      <p:to>
                                        <p:strVal val="visible"/>
                                      </p:to>
                                    </p:set>
                                    <p:anim calcmode="lin" valueType="num">
                                      <p:cBhvr additive="base">
                                        <p:cTn id="27" dur="3250" fill="hold"/>
                                        <p:tgtEl>
                                          <p:spTgt spid="2">
                                            <p:graphicEl>
                                              <a:dgm id="{C6BEA341-FD0B-4088-81CB-67872685ED4F}"/>
                                            </p:graphicEl>
                                          </p:spTgt>
                                        </p:tgtEl>
                                        <p:attrNameLst>
                                          <p:attrName>ppt_x</p:attrName>
                                        </p:attrNameLst>
                                      </p:cBhvr>
                                      <p:tavLst>
                                        <p:tav tm="0">
                                          <p:val>
                                            <p:strVal val="#ppt_x"/>
                                          </p:val>
                                        </p:tav>
                                        <p:tav tm="100000">
                                          <p:val>
                                            <p:strVal val="#ppt_x"/>
                                          </p:val>
                                        </p:tav>
                                      </p:tavLst>
                                    </p:anim>
                                    <p:anim calcmode="lin" valueType="num">
                                      <p:cBhvr additive="base">
                                        <p:cTn id="28" dur="3250" fill="hold"/>
                                        <p:tgtEl>
                                          <p:spTgt spid="2">
                                            <p:graphicEl>
                                              <a:dgm id="{C6BEA341-FD0B-4088-81CB-67872685ED4F}"/>
                                            </p:graphic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graphicEl>
                                              <a:dgm id="{D760CC8E-68F7-47ED-A599-34262D2E82A1}"/>
                                            </p:graphicEl>
                                          </p:spTgt>
                                        </p:tgtEl>
                                        <p:attrNameLst>
                                          <p:attrName>style.visibility</p:attrName>
                                        </p:attrNameLst>
                                      </p:cBhvr>
                                      <p:to>
                                        <p:strVal val="visible"/>
                                      </p:to>
                                    </p:set>
                                    <p:anim calcmode="lin" valueType="num">
                                      <p:cBhvr additive="base">
                                        <p:cTn id="31" dur="3250" fill="hold"/>
                                        <p:tgtEl>
                                          <p:spTgt spid="2">
                                            <p:graphicEl>
                                              <a:dgm id="{D760CC8E-68F7-47ED-A599-34262D2E82A1}"/>
                                            </p:graphicEl>
                                          </p:spTgt>
                                        </p:tgtEl>
                                        <p:attrNameLst>
                                          <p:attrName>ppt_x</p:attrName>
                                        </p:attrNameLst>
                                      </p:cBhvr>
                                      <p:tavLst>
                                        <p:tav tm="0">
                                          <p:val>
                                            <p:strVal val="#ppt_x"/>
                                          </p:val>
                                        </p:tav>
                                        <p:tav tm="100000">
                                          <p:val>
                                            <p:strVal val="#ppt_x"/>
                                          </p:val>
                                        </p:tav>
                                      </p:tavLst>
                                    </p:anim>
                                    <p:anim calcmode="lin" valueType="num">
                                      <p:cBhvr additive="base">
                                        <p:cTn id="32" dur="3250" fill="hold"/>
                                        <p:tgtEl>
                                          <p:spTgt spid="2">
                                            <p:graphicEl>
                                              <a:dgm id="{D760CC8E-68F7-47ED-A599-34262D2E82A1}"/>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graphicEl>
                                              <a:dgm id="{C6AA3D82-B22A-4099-B5EC-FA98A970152B}"/>
                                            </p:graphicEl>
                                          </p:spTgt>
                                        </p:tgtEl>
                                        <p:attrNameLst>
                                          <p:attrName>style.visibility</p:attrName>
                                        </p:attrNameLst>
                                      </p:cBhvr>
                                      <p:to>
                                        <p:strVal val="visible"/>
                                      </p:to>
                                    </p:set>
                                    <p:anim calcmode="lin" valueType="num">
                                      <p:cBhvr additive="base">
                                        <p:cTn id="37" dur="3250" fill="hold"/>
                                        <p:tgtEl>
                                          <p:spTgt spid="2">
                                            <p:graphicEl>
                                              <a:dgm id="{C6AA3D82-B22A-4099-B5EC-FA98A970152B}"/>
                                            </p:graphicEl>
                                          </p:spTgt>
                                        </p:tgtEl>
                                        <p:attrNameLst>
                                          <p:attrName>ppt_x</p:attrName>
                                        </p:attrNameLst>
                                      </p:cBhvr>
                                      <p:tavLst>
                                        <p:tav tm="0">
                                          <p:val>
                                            <p:strVal val="#ppt_x"/>
                                          </p:val>
                                        </p:tav>
                                        <p:tav tm="100000">
                                          <p:val>
                                            <p:strVal val="#ppt_x"/>
                                          </p:val>
                                        </p:tav>
                                      </p:tavLst>
                                    </p:anim>
                                    <p:anim calcmode="lin" valueType="num">
                                      <p:cBhvr additive="base">
                                        <p:cTn id="38" dur="3250" fill="hold"/>
                                        <p:tgtEl>
                                          <p:spTgt spid="2">
                                            <p:graphicEl>
                                              <a:dgm id="{C6AA3D82-B22A-4099-B5EC-FA98A970152B}"/>
                                            </p:graphic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
                                            <p:graphicEl>
                                              <a:dgm id="{FDF206E3-B370-4176-82AF-C7D62F3B7F35}"/>
                                            </p:graphicEl>
                                          </p:spTgt>
                                        </p:tgtEl>
                                        <p:attrNameLst>
                                          <p:attrName>style.visibility</p:attrName>
                                        </p:attrNameLst>
                                      </p:cBhvr>
                                      <p:to>
                                        <p:strVal val="visible"/>
                                      </p:to>
                                    </p:set>
                                    <p:anim calcmode="lin" valueType="num">
                                      <p:cBhvr additive="base">
                                        <p:cTn id="41" dur="3250" fill="hold"/>
                                        <p:tgtEl>
                                          <p:spTgt spid="2">
                                            <p:graphicEl>
                                              <a:dgm id="{FDF206E3-B370-4176-82AF-C7D62F3B7F35}"/>
                                            </p:graphicEl>
                                          </p:spTgt>
                                        </p:tgtEl>
                                        <p:attrNameLst>
                                          <p:attrName>ppt_x</p:attrName>
                                        </p:attrNameLst>
                                      </p:cBhvr>
                                      <p:tavLst>
                                        <p:tav tm="0">
                                          <p:val>
                                            <p:strVal val="#ppt_x"/>
                                          </p:val>
                                        </p:tav>
                                        <p:tav tm="100000">
                                          <p:val>
                                            <p:strVal val="#ppt_x"/>
                                          </p:val>
                                        </p:tav>
                                      </p:tavLst>
                                    </p:anim>
                                    <p:anim calcmode="lin" valueType="num">
                                      <p:cBhvr additive="base">
                                        <p:cTn id="42" dur="3250" fill="hold"/>
                                        <p:tgtEl>
                                          <p:spTgt spid="2">
                                            <p:graphicEl>
                                              <a:dgm id="{FDF206E3-B370-4176-82AF-C7D62F3B7F35}"/>
                                            </p:graphic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
                                            <p:graphicEl>
                                              <a:dgm id="{6AC75439-67DA-4C61-8CDD-58F092A607CB}"/>
                                            </p:graphicEl>
                                          </p:spTgt>
                                        </p:tgtEl>
                                        <p:attrNameLst>
                                          <p:attrName>style.visibility</p:attrName>
                                        </p:attrNameLst>
                                      </p:cBhvr>
                                      <p:to>
                                        <p:strVal val="visible"/>
                                      </p:to>
                                    </p:set>
                                    <p:anim calcmode="lin" valueType="num">
                                      <p:cBhvr additive="base">
                                        <p:cTn id="47" dur="3250" fill="hold"/>
                                        <p:tgtEl>
                                          <p:spTgt spid="2">
                                            <p:graphicEl>
                                              <a:dgm id="{6AC75439-67DA-4C61-8CDD-58F092A607CB}"/>
                                            </p:graphicEl>
                                          </p:spTgt>
                                        </p:tgtEl>
                                        <p:attrNameLst>
                                          <p:attrName>ppt_x</p:attrName>
                                        </p:attrNameLst>
                                      </p:cBhvr>
                                      <p:tavLst>
                                        <p:tav tm="0">
                                          <p:val>
                                            <p:strVal val="#ppt_x"/>
                                          </p:val>
                                        </p:tav>
                                        <p:tav tm="100000">
                                          <p:val>
                                            <p:strVal val="#ppt_x"/>
                                          </p:val>
                                        </p:tav>
                                      </p:tavLst>
                                    </p:anim>
                                    <p:anim calcmode="lin" valueType="num">
                                      <p:cBhvr additive="base">
                                        <p:cTn id="48" dur="3250" fill="hold"/>
                                        <p:tgtEl>
                                          <p:spTgt spid="2">
                                            <p:graphicEl>
                                              <a:dgm id="{6AC75439-67DA-4C61-8CDD-58F092A607CB}"/>
                                            </p:graphic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
                                            <p:graphicEl>
                                              <a:dgm id="{E061D976-7B79-488E-BD25-9ECB5503011C}"/>
                                            </p:graphicEl>
                                          </p:spTgt>
                                        </p:tgtEl>
                                        <p:attrNameLst>
                                          <p:attrName>style.visibility</p:attrName>
                                        </p:attrNameLst>
                                      </p:cBhvr>
                                      <p:to>
                                        <p:strVal val="visible"/>
                                      </p:to>
                                    </p:set>
                                    <p:anim calcmode="lin" valueType="num">
                                      <p:cBhvr additive="base">
                                        <p:cTn id="51" dur="3250" fill="hold"/>
                                        <p:tgtEl>
                                          <p:spTgt spid="2">
                                            <p:graphicEl>
                                              <a:dgm id="{E061D976-7B79-488E-BD25-9ECB5503011C}"/>
                                            </p:graphicEl>
                                          </p:spTgt>
                                        </p:tgtEl>
                                        <p:attrNameLst>
                                          <p:attrName>ppt_x</p:attrName>
                                        </p:attrNameLst>
                                      </p:cBhvr>
                                      <p:tavLst>
                                        <p:tav tm="0">
                                          <p:val>
                                            <p:strVal val="#ppt_x"/>
                                          </p:val>
                                        </p:tav>
                                        <p:tav tm="100000">
                                          <p:val>
                                            <p:strVal val="#ppt_x"/>
                                          </p:val>
                                        </p:tav>
                                      </p:tavLst>
                                    </p:anim>
                                    <p:anim calcmode="lin" valueType="num">
                                      <p:cBhvr additive="base">
                                        <p:cTn id="52" dur="3250" fill="hold"/>
                                        <p:tgtEl>
                                          <p:spTgt spid="2">
                                            <p:graphicEl>
                                              <a:dgm id="{E061D976-7B79-488E-BD25-9ECB5503011C}"/>
                                            </p:graphic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
                                            <p:graphicEl>
                                              <a:dgm id="{D4B1ABEB-23C0-452B-9318-60FB877EAD2E}"/>
                                            </p:graphicEl>
                                          </p:spTgt>
                                        </p:tgtEl>
                                        <p:attrNameLst>
                                          <p:attrName>style.visibility</p:attrName>
                                        </p:attrNameLst>
                                      </p:cBhvr>
                                      <p:to>
                                        <p:strVal val="visible"/>
                                      </p:to>
                                    </p:set>
                                    <p:anim calcmode="lin" valueType="num">
                                      <p:cBhvr additive="base">
                                        <p:cTn id="57" dur="3250" fill="hold"/>
                                        <p:tgtEl>
                                          <p:spTgt spid="2">
                                            <p:graphicEl>
                                              <a:dgm id="{D4B1ABEB-23C0-452B-9318-60FB877EAD2E}"/>
                                            </p:graphicEl>
                                          </p:spTgt>
                                        </p:tgtEl>
                                        <p:attrNameLst>
                                          <p:attrName>ppt_x</p:attrName>
                                        </p:attrNameLst>
                                      </p:cBhvr>
                                      <p:tavLst>
                                        <p:tav tm="0">
                                          <p:val>
                                            <p:strVal val="#ppt_x"/>
                                          </p:val>
                                        </p:tav>
                                        <p:tav tm="100000">
                                          <p:val>
                                            <p:strVal val="#ppt_x"/>
                                          </p:val>
                                        </p:tav>
                                      </p:tavLst>
                                    </p:anim>
                                    <p:anim calcmode="lin" valueType="num">
                                      <p:cBhvr additive="base">
                                        <p:cTn id="58" dur="3250" fill="hold"/>
                                        <p:tgtEl>
                                          <p:spTgt spid="2">
                                            <p:graphicEl>
                                              <a:dgm id="{D4B1ABEB-23C0-452B-9318-60FB877EAD2E}"/>
                                            </p:graphic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2">
                                            <p:graphicEl>
                                              <a:dgm id="{FD5377A9-0DFC-4A18-ABA4-34BE29A96645}"/>
                                            </p:graphicEl>
                                          </p:spTgt>
                                        </p:tgtEl>
                                        <p:attrNameLst>
                                          <p:attrName>style.visibility</p:attrName>
                                        </p:attrNameLst>
                                      </p:cBhvr>
                                      <p:to>
                                        <p:strVal val="visible"/>
                                      </p:to>
                                    </p:set>
                                    <p:anim calcmode="lin" valueType="num">
                                      <p:cBhvr additive="base">
                                        <p:cTn id="61" dur="3250" fill="hold"/>
                                        <p:tgtEl>
                                          <p:spTgt spid="2">
                                            <p:graphicEl>
                                              <a:dgm id="{FD5377A9-0DFC-4A18-ABA4-34BE29A96645}"/>
                                            </p:graphicEl>
                                          </p:spTgt>
                                        </p:tgtEl>
                                        <p:attrNameLst>
                                          <p:attrName>ppt_x</p:attrName>
                                        </p:attrNameLst>
                                      </p:cBhvr>
                                      <p:tavLst>
                                        <p:tav tm="0">
                                          <p:val>
                                            <p:strVal val="#ppt_x"/>
                                          </p:val>
                                        </p:tav>
                                        <p:tav tm="100000">
                                          <p:val>
                                            <p:strVal val="#ppt_x"/>
                                          </p:val>
                                        </p:tav>
                                      </p:tavLst>
                                    </p:anim>
                                    <p:anim calcmode="lin" valueType="num">
                                      <p:cBhvr additive="base">
                                        <p:cTn id="62" dur="3250" fill="hold"/>
                                        <p:tgtEl>
                                          <p:spTgt spid="2">
                                            <p:graphicEl>
                                              <a:dgm id="{FD5377A9-0DFC-4A18-ABA4-34BE29A96645}"/>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p:bldGraphic spid="2"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p:txBody>
          <a:bodyPr/>
          <a:lstStyle/>
          <a:p>
            <a:r>
              <a:rPr lang="fr-FR" altLang="fr-FR"/>
              <a:t>Méthode ALARME</a:t>
            </a:r>
          </a:p>
        </p:txBody>
      </p:sp>
      <p:sp>
        <p:nvSpPr>
          <p:cNvPr id="3" name="Espace réservé du contenu 2"/>
          <p:cNvSpPr>
            <a:spLocks noGrp="1"/>
          </p:cNvSpPr>
          <p:nvPr>
            <p:ph idx="1"/>
          </p:nvPr>
        </p:nvSpPr>
        <p:spPr/>
        <p:txBody>
          <a:bodyPr/>
          <a:lstStyle/>
          <a:p>
            <a:pPr marL="514350" indent="-514350">
              <a:buFont typeface="+mj-lt"/>
              <a:buAutoNum type="arabicPeriod"/>
              <a:defRPr/>
            </a:pPr>
            <a:r>
              <a:rPr lang="fr-FR" dirty="0">
                <a:solidFill>
                  <a:schemeClr val="bg1">
                    <a:lumMod val="75000"/>
                  </a:schemeClr>
                </a:solidFill>
              </a:rPr>
              <a:t>Reconstitution de la chronologie des évènements</a:t>
            </a:r>
          </a:p>
          <a:p>
            <a:pPr marL="514350" indent="-514350">
              <a:buFont typeface="+mj-lt"/>
              <a:buAutoNum type="arabicPeriod"/>
              <a:defRPr/>
            </a:pPr>
            <a:r>
              <a:rPr lang="fr-FR" dirty="0">
                <a:solidFill>
                  <a:schemeClr val="bg1">
                    <a:lumMod val="75000"/>
                  </a:schemeClr>
                </a:solidFill>
              </a:rPr>
              <a:t>Identification des écarts de soins</a:t>
            </a:r>
          </a:p>
          <a:p>
            <a:pPr marL="514350" indent="-514350">
              <a:buFont typeface="+mj-lt"/>
              <a:buAutoNum type="arabicPeriod"/>
              <a:defRPr/>
            </a:pPr>
            <a:r>
              <a:rPr lang="fr-FR" dirty="0"/>
              <a:t>Analyse des facteurs contributifs et des facteurs influents</a:t>
            </a:r>
          </a:p>
          <a:p>
            <a:pPr marL="514350" indent="-514350">
              <a:buFont typeface="+mj-lt"/>
              <a:buAutoNum type="arabicPeriod"/>
              <a:defRPr/>
            </a:pPr>
            <a:r>
              <a:rPr lang="fr-FR" dirty="0">
                <a:solidFill>
                  <a:schemeClr val="bg1">
                    <a:lumMod val="75000"/>
                  </a:schemeClr>
                </a:solidFill>
              </a:rPr>
              <a:t>Proposition d’un plan d’action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endParaRPr lang="fr-FR" altLang="fr-F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329425136"/>
              </p:ext>
            </p:extLst>
          </p:nvPr>
        </p:nvGraphicFramePr>
        <p:xfrm>
          <a:off x="315618" y="379763"/>
          <a:ext cx="8432846" cy="6260262"/>
        </p:xfrm>
        <a:graphic>
          <a:graphicData uri="http://schemas.openxmlformats.org/drawingml/2006/table">
            <a:tbl>
              <a:tblPr firstRow="1" bandRow="1">
                <a:tableStyleId>{5C22544A-7EE6-4342-B048-85BDC9FD1C3A}</a:tableStyleId>
              </a:tblPr>
              <a:tblGrid>
                <a:gridCol w="1775336">
                  <a:extLst>
                    <a:ext uri="{9D8B030D-6E8A-4147-A177-3AD203B41FA5}">
                      <a16:colId xmlns:a16="http://schemas.microsoft.com/office/drawing/2014/main" val="20000"/>
                    </a:ext>
                  </a:extLst>
                </a:gridCol>
                <a:gridCol w="6657510">
                  <a:extLst>
                    <a:ext uri="{9D8B030D-6E8A-4147-A177-3AD203B41FA5}">
                      <a16:colId xmlns:a16="http://schemas.microsoft.com/office/drawing/2014/main" val="20001"/>
                    </a:ext>
                  </a:extLst>
                </a:gridCol>
              </a:tblGrid>
              <a:tr h="636285">
                <a:tc>
                  <a:txBody>
                    <a:bodyPr/>
                    <a:lstStyle/>
                    <a:p>
                      <a:r>
                        <a:rPr lang="fr-FR" sz="2400" dirty="0"/>
                        <a:t>Type de facteur</a:t>
                      </a:r>
                    </a:p>
                  </a:txBody>
                  <a:tcPr marL="91443" marR="91443" marT="45727" marB="45727"/>
                </a:tc>
                <a:tc>
                  <a:txBody>
                    <a:bodyPr/>
                    <a:lstStyle/>
                    <a:p>
                      <a:pPr algn="ctr"/>
                      <a:r>
                        <a:rPr lang="fr-FR" sz="2400" dirty="0"/>
                        <a:t>Facteurs</a:t>
                      </a:r>
                      <a:r>
                        <a:rPr lang="fr-FR" sz="2400" baseline="0" dirty="0"/>
                        <a:t> identifiés</a:t>
                      </a:r>
                      <a:endParaRPr lang="fr-FR" sz="2400" dirty="0"/>
                    </a:p>
                  </a:txBody>
                  <a:tcPr marL="91443" marR="91443" marT="45727" marB="45727"/>
                </a:tc>
                <a:extLst>
                  <a:ext uri="{0D108BD9-81ED-4DB2-BD59-A6C34878D82A}">
                    <a16:rowId xmlns:a16="http://schemas.microsoft.com/office/drawing/2014/main" val="10000"/>
                  </a:ext>
                </a:extLst>
              </a:tr>
              <a:tr h="1549042">
                <a:tc>
                  <a:txBody>
                    <a:bodyPr/>
                    <a:lstStyle/>
                    <a:p>
                      <a:r>
                        <a:rPr lang="fr-FR" sz="1800" dirty="0"/>
                        <a:t>Organisation</a:t>
                      </a:r>
                    </a:p>
                  </a:txBody>
                  <a:tcPr marL="91443" marR="91443" marT="45727" marB="45727"/>
                </a:tc>
                <a:tc>
                  <a:txBody>
                    <a:bodyPr/>
                    <a:lstStyle/>
                    <a:p>
                      <a:pPr marL="285750" indent="-285750">
                        <a:buFont typeface="Arial" panose="020B0604020202020204" pitchFamily="34" charset="0"/>
                        <a:buChar char="•"/>
                      </a:pPr>
                      <a:r>
                        <a:rPr lang="fr-FR" sz="1800" dirty="0"/>
                        <a:t>Pas de formation ou d’accompagnement des nouvelles assistantes sociales lors de leur recrutement en maternité</a:t>
                      </a:r>
                    </a:p>
                    <a:p>
                      <a:pPr marL="285750" indent="-285750">
                        <a:buFont typeface="Arial" panose="020B0604020202020204" pitchFamily="34" charset="0"/>
                        <a:buChar char="•"/>
                      </a:pPr>
                      <a:r>
                        <a:rPr lang="fr-FR" sz="1800" dirty="0"/>
                        <a:t>Les ruptures d’hébergement de nouveau-nés sont fréquentes en présentent un risque majeur (EI), Elle ne sont pas tracées et analysées  </a:t>
                      </a:r>
                      <a:endParaRPr lang="fr-FR" sz="1800" b="0" u="none" dirty="0"/>
                    </a:p>
                  </a:txBody>
                  <a:tcPr marL="91443" marR="91443" marT="45727" marB="45727"/>
                </a:tc>
                <a:extLst>
                  <a:ext uri="{0D108BD9-81ED-4DB2-BD59-A6C34878D82A}">
                    <a16:rowId xmlns:a16="http://schemas.microsoft.com/office/drawing/2014/main" val="10002"/>
                  </a:ext>
                </a:extLst>
              </a:tr>
              <a:tr h="677714">
                <a:tc>
                  <a:txBody>
                    <a:bodyPr/>
                    <a:lstStyle/>
                    <a:p>
                      <a:r>
                        <a:rPr lang="fr-FR" sz="1800" dirty="0"/>
                        <a:t>Conditions</a:t>
                      </a:r>
                      <a:r>
                        <a:rPr lang="fr-FR" sz="1800" baseline="0" dirty="0"/>
                        <a:t> de travail</a:t>
                      </a:r>
                      <a:endParaRPr lang="fr-FR" sz="1800" dirty="0"/>
                    </a:p>
                  </a:txBody>
                  <a:tcPr marL="91443" marR="91443" marT="45727" marB="45727"/>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kern="1200" dirty="0">
                          <a:solidFill>
                            <a:schemeClr val="dk1"/>
                          </a:solidFill>
                          <a:latin typeface="+mn-lt"/>
                          <a:ea typeface="+mn-ea"/>
                          <a:cs typeface="+mn-cs"/>
                        </a:rPr>
                        <a:t>Equipe sociale en sous-effectif au sein du CHU et en maternité</a:t>
                      </a:r>
                    </a:p>
                    <a:p>
                      <a:pPr marL="285750" indent="-285750" algn="l" defTabSz="914400" rtl="0" eaLnBrk="1" latinLnBrk="0" hangingPunct="1">
                        <a:buFont typeface="Arial" panose="020B0604020202020204" pitchFamily="34" charset="0"/>
                        <a:buChar char="•"/>
                      </a:pPr>
                      <a:endParaRPr lang="fr-FR" sz="1800" kern="1200" dirty="0">
                        <a:solidFill>
                          <a:schemeClr val="dk1"/>
                        </a:solidFill>
                        <a:latin typeface="+mn-lt"/>
                        <a:ea typeface="+mn-ea"/>
                        <a:cs typeface="+mn-cs"/>
                      </a:endParaRPr>
                    </a:p>
                  </a:txBody>
                  <a:tcPr marL="91443" marR="91443" marT="45727" marB="45727"/>
                </a:tc>
                <a:extLst>
                  <a:ext uri="{0D108BD9-81ED-4DB2-BD59-A6C34878D82A}">
                    <a16:rowId xmlns:a16="http://schemas.microsoft.com/office/drawing/2014/main" val="10003"/>
                  </a:ext>
                </a:extLst>
              </a:tr>
              <a:tr h="1661490">
                <a:tc>
                  <a:txBody>
                    <a:bodyPr/>
                    <a:lstStyle/>
                    <a:p>
                      <a:r>
                        <a:rPr lang="fr-FR" sz="1800" dirty="0"/>
                        <a:t>Equipe</a:t>
                      </a:r>
                    </a:p>
                  </a:txBody>
                  <a:tcPr marL="91443" marR="91443" marT="45727" marB="45727"/>
                </a:tc>
                <a:tc>
                  <a:txBody>
                    <a:bodyPr/>
                    <a:lstStyle/>
                    <a:p>
                      <a:pPr marL="285750" lvl="0" indent="-285750" algn="l" defTabSz="914400" rtl="0" eaLnBrk="1" latinLnBrk="0" hangingPunct="1">
                        <a:buFont typeface="Arial" panose="020B0604020202020204" pitchFamily="34" charset="0"/>
                        <a:buChar char="•"/>
                      </a:pPr>
                      <a:r>
                        <a:rPr lang="fr-FR" sz="1800" kern="1200" dirty="0">
                          <a:solidFill>
                            <a:schemeClr val="dk1"/>
                          </a:solidFill>
                          <a:latin typeface="+mn-lt"/>
                          <a:ea typeface="+mn-ea"/>
                          <a:cs typeface="+mn-cs"/>
                        </a:rPr>
                        <a:t>Défaut de communication du SIAO auprès des assistantes sociales de maternité sur les places disponibles « femmes sortant de maternités » nouvellement ouvertes</a:t>
                      </a:r>
                    </a:p>
                    <a:p>
                      <a:pPr marL="285750" lvl="0" indent="-285750" algn="l" defTabSz="914400" rtl="0" eaLnBrk="1" latinLnBrk="0" hangingPunct="1">
                        <a:buFont typeface="Arial" panose="020B0604020202020204" pitchFamily="34" charset="0"/>
                        <a:buChar char="•"/>
                      </a:pPr>
                      <a:r>
                        <a:rPr lang="fr-FR" sz="1800" kern="1200" dirty="0">
                          <a:solidFill>
                            <a:schemeClr val="dk1"/>
                          </a:solidFill>
                          <a:latin typeface="+mn-lt"/>
                          <a:ea typeface="+mn-ea"/>
                          <a:cs typeface="+mn-cs"/>
                        </a:rPr>
                        <a:t>Défaut de communication entre l’assistante sociale du Centre d’Hébergement d’Urgence et l’assistante sociale de maternité </a:t>
                      </a:r>
                    </a:p>
                  </a:txBody>
                  <a:tcPr marL="91443" marR="91443" marT="45727" marB="45727"/>
                </a:tc>
                <a:extLst>
                  <a:ext uri="{0D108BD9-81ED-4DB2-BD59-A6C34878D82A}">
                    <a16:rowId xmlns:a16="http://schemas.microsoft.com/office/drawing/2014/main" val="10005"/>
                  </a:ext>
                </a:extLst>
              </a:tr>
              <a:tr h="1549042">
                <a:tc>
                  <a:txBody>
                    <a:bodyPr/>
                    <a:lstStyle/>
                    <a:p>
                      <a:pPr marL="0" algn="l" defTabSz="914400" rtl="0" eaLnBrk="1" latinLnBrk="0" hangingPunct="1"/>
                      <a:r>
                        <a:rPr lang="fr-FR" sz="1800" kern="1200" dirty="0">
                          <a:solidFill>
                            <a:schemeClr val="dk1"/>
                          </a:solidFill>
                          <a:latin typeface="+mn-lt"/>
                          <a:ea typeface="+mn-ea"/>
                          <a:cs typeface="+mn-cs"/>
                        </a:rPr>
                        <a:t>Individuel</a:t>
                      </a:r>
                    </a:p>
                    <a:p>
                      <a:pPr marL="0" algn="l" defTabSz="914400" rtl="0" eaLnBrk="1" latinLnBrk="0" hangingPunct="1"/>
                      <a:endParaRPr lang="fr-FR" sz="1800" kern="1200" dirty="0">
                        <a:solidFill>
                          <a:schemeClr val="dk1"/>
                        </a:solidFill>
                        <a:latin typeface="+mn-lt"/>
                        <a:ea typeface="+mn-ea"/>
                        <a:cs typeface="+mn-cs"/>
                      </a:endParaRPr>
                    </a:p>
                  </a:txBody>
                  <a:tcPr marL="91443" marR="91443" marT="45727" marB="45727"/>
                </a:tc>
                <a:tc>
                  <a:txBody>
                    <a:bodyPr/>
                    <a:lstStyle/>
                    <a:p>
                      <a:pPr marL="285750" lvl="0" indent="-285750" algn="l" defTabSz="914400" rtl="0" eaLnBrk="1" latinLnBrk="0" hangingPunct="1">
                        <a:buFont typeface="Arial" panose="020B0604020202020204" pitchFamily="34" charset="0"/>
                        <a:buChar char="•"/>
                      </a:pPr>
                      <a:r>
                        <a:rPr lang="fr-FR" sz="1800" kern="1200" dirty="0">
                          <a:solidFill>
                            <a:schemeClr val="dk1"/>
                          </a:solidFill>
                          <a:latin typeface="+mn-lt"/>
                          <a:ea typeface="+mn-ea"/>
                          <a:cs typeface="+mn-cs"/>
                        </a:rPr>
                        <a:t>Défaut de formation sur la périnatalité de l’équipe du SIAO 75 (Méconnaissance de des situations à risque)</a:t>
                      </a:r>
                    </a:p>
                    <a:p>
                      <a:pPr marL="285750" lvl="0" indent="-285750" algn="l" defTabSz="914400" rtl="0" eaLnBrk="1" latinLnBrk="0" hangingPunct="1">
                        <a:buFont typeface="Arial" panose="020B0604020202020204" pitchFamily="34" charset="0"/>
                        <a:buChar char="•"/>
                      </a:pPr>
                      <a:r>
                        <a:rPr lang="fr-FR" sz="1800" kern="1200" dirty="0">
                          <a:solidFill>
                            <a:schemeClr val="dk1"/>
                          </a:solidFill>
                          <a:latin typeface="+mn-lt"/>
                          <a:ea typeface="+mn-ea"/>
                          <a:cs typeface="+mn-cs"/>
                        </a:rPr>
                        <a:t>Méconnaissance des modalités d’hébergement SIAO 75 en sortie de maternité par AS de maternité </a:t>
                      </a:r>
                    </a:p>
                    <a:p>
                      <a:pPr marL="285750" indent="-285750" algn="l" defTabSz="914400" rtl="0" eaLnBrk="1" latinLnBrk="0" hangingPunct="1">
                        <a:buFont typeface="Arial" panose="020B0604020202020204" pitchFamily="34" charset="0"/>
                        <a:buChar char="•"/>
                      </a:pPr>
                      <a:endParaRPr lang="fr-FR" sz="1800" kern="1200" dirty="0">
                        <a:solidFill>
                          <a:schemeClr val="dk1"/>
                        </a:solidFill>
                        <a:latin typeface="+mn-lt"/>
                        <a:ea typeface="+mn-ea"/>
                        <a:cs typeface="+mn-cs"/>
                      </a:endParaRPr>
                    </a:p>
                  </a:txBody>
                  <a:tcPr marL="91443" marR="91443" marT="45727" marB="45727"/>
                </a:tc>
                <a:extLst>
                  <a:ext uri="{0D108BD9-81ED-4DB2-BD59-A6C34878D82A}">
                    <a16:rowId xmlns:a16="http://schemas.microsoft.com/office/drawing/2014/main" val="10006"/>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p:txBody>
          <a:bodyPr/>
          <a:lstStyle/>
          <a:p>
            <a:r>
              <a:rPr lang="fr-FR" altLang="fr-FR"/>
              <a:t>Méthode ALARME</a:t>
            </a:r>
          </a:p>
        </p:txBody>
      </p:sp>
      <p:sp>
        <p:nvSpPr>
          <p:cNvPr id="3" name="Espace réservé du contenu 2"/>
          <p:cNvSpPr>
            <a:spLocks noGrp="1"/>
          </p:cNvSpPr>
          <p:nvPr>
            <p:ph idx="1"/>
          </p:nvPr>
        </p:nvSpPr>
        <p:spPr/>
        <p:txBody>
          <a:bodyPr/>
          <a:lstStyle/>
          <a:p>
            <a:pPr marL="514350" indent="-514350">
              <a:buFont typeface="+mj-lt"/>
              <a:buAutoNum type="arabicPeriod"/>
              <a:defRPr/>
            </a:pPr>
            <a:r>
              <a:rPr lang="fr-FR" dirty="0">
                <a:solidFill>
                  <a:schemeClr val="bg1">
                    <a:lumMod val="75000"/>
                  </a:schemeClr>
                </a:solidFill>
              </a:rPr>
              <a:t>Reconstitution de la chronologie des évènements</a:t>
            </a:r>
          </a:p>
          <a:p>
            <a:pPr marL="514350" indent="-514350">
              <a:buFont typeface="+mj-lt"/>
              <a:buAutoNum type="arabicPeriod"/>
              <a:defRPr/>
            </a:pPr>
            <a:r>
              <a:rPr lang="fr-FR" dirty="0">
                <a:solidFill>
                  <a:schemeClr val="bg1">
                    <a:lumMod val="75000"/>
                  </a:schemeClr>
                </a:solidFill>
              </a:rPr>
              <a:t>Identification des écarts de soins</a:t>
            </a:r>
          </a:p>
          <a:p>
            <a:pPr marL="514350" indent="-514350">
              <a:buFont typeface="+mj-lt"/>
              <a:buAutoNum type="arabicPeriod"/>
              <a:defRPr/>
            </a:pPr>
            <a:r>
              <a:rPr lang="fr-FR" dirty="0">
                <a:solidFill>
                  <a:schemeClr val="bg1">
                    <a:lumMod val="75000"/>
                  </a:schemeClr>
                </a:solidFill>
              </a:rPr>
              <a:t>Analyse des facteurs contributifs et des facteurs influents</a:t>
            </a:r>
          </a:p>
          <a:p>
            <a:pPr marL="514350" indent="-514350">
              <a:buFont typeface="+mj-lt"/>
              <a:buAutoNum type="arabicPeriod"/>
              <a:defRPr/>
            </a:pPr>
            <a:r>
              <a:rPr lang="fr-FR" dirty="0"/>
              <a:t>Proposition d’un plan d’action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4184" y="188639"/>
            <a:ext cx="7886700" cy="576065"/>
          </a:xfrm>
        </p:spPr>
        <p:txBody>
          <a:bodyPr>
            <a:normAutofit/>
          </a:bodyPr>
          <a:lstStyle/>
          <a:p>
            <a:r>
              <a:rPr lang="fr-FR" sz="3600" dirty="0"/>
              <a:t>Plan d ’action</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980754449"/>
              </p:ext>
            </p:extLst>
          </p:nvPr>
        </p:nvGraphicFramePr>
        <p:xfrm>
          <a:off x="644463" y="836712"/>
          <a:ext cx="7631198" cy="5762483"/>
        </p:xfrm>
        <a:graphic>
          <a:graphicData uri="http://schemas.openxmlformats.org/drawingml/2006/table">
            <a:tbl>
              <a:tblPr firstRow="1" firstCol="1" bandRow="1">
                <a:tableStyleId>{5C22544A-7EE6-4342-B048-85BDC9FD1C3A}</a:tableStyleId>
              </a:tblPr>
              <a:tblGrid>
                <a:gridCol w="4905671">
                  <a:extLst>
                    <a:ext uri="{9D8B030D-6E8A-4147-A177-3AD203B41FA5}">
                      <a16:colId xmlns:a16="http://schemas.microsoft.com/office/drawing/2014/main" val="1434874993"/>
                    </a:ext>
                  </a:extLst>
                </a:gridCol>
                <a:gridCol w="1368152">
                  <a:extLst>
                    <a:ext uri="{9D8B030D-6E8A-4147-A177-3AD203B41FA5}">
                      <a16:colId xmlns:a16="http://schemas.microsoft.com/office/drawing/2014/main" val="3499538413"/>
                    </a:ext>
                  </a:extLst>
                </a:gridCol>
                <a:gridCol w="1357375">
                  <a:extLst>
                    <a:ext uri="{9D8B030D-6E8A-4147-A177-3AD203B41FA5}">
                      <a16:colId xmlns:a16="http://schemas.microsoft.com/office/drawing/2014/main" val="4114392021"/>
                    </a:ext>
                  </a:extLst>
                </a:gridCol>
              </a:tblGrid>
              <a:tr h="504055">
                <a:tc>
                  <a:txBody>
                    <a:bodyPr/>
                    <a:lstStyle/>
                    <a:p>
                      <a:pPr marL="0" indent="0" algn="l" defTabSz="914400" rtl="0" eaLnBrk="1" latinLnBrk="0" hangingPunct="1">
                        <a:lnSpc>
                          <a:spcPct val="115000"/>
                        </a:lnSpc>
                        <a:spcBef>
                          <a:spcPts val="300"/>
                        </a:spcBef>
                        <a:spcAft>
                          <a:spcPts val="0"/>
                        </a:spcAft>
                        <a:buFont typeface="Arial" panose="020B0604020202020204" pitchFamily="34" charset="0"/>
                        <a:buNone/>
                      </a:pPr>
                      <a:r>
                        <a:rPr lang="fr-FR" sz="2000" kern="1200" dirty="0">
                          <a:solidFill>
                            <a:schemeClr val="bg1"/>
                          </a:solidFill>
                          <a:latin typeface="+mn-lt"/>
                          <a:ea typeface="+mn-ea"/>
                          <a:cs typeface="+mn-cs"/>
                        </a:rPr>
                        <a:t>Action</a:t>
                      </a:r>
                    </a:p>
                  </a:txBody>
                  <a:tcPr marL="46514" marR="46514" marT="0" marB="0"/>
                </a:tc>
                <a:tc>
                  <a:txBody>
                    <a:bodyPr/>
                    <a:lstStyle/>
                    <a:p>
                      <a:pPr marL="0" indent="0" algn="l" defTabSz="914400" rtl="0" eaLnBrk="1" latinLnBrk="0" hangingPunct="1">
                        <a:lnSpc>
                          <a:spcPct val="115000"/>
                        </a:lnSpc>
                        <a:spcBef>
                          <a:spcPts val="300"/>
                        </a:spcBef>
                        <a:spcAft>
                          <a:spcPts val="0"/>
                        </a:spcAft>
                        <a:buFont typeface="Arial" panose="020B0604020202020204" pitchFamily="34" charset="0"/>
                        <a:buNone/>
                      </a:pPr>
                      <a:r>
                        <a:rPr lang="fr-FR" sz="2000" kern="1200" dirty="0">
                          <a:solidFill>
                            <a:schemeClr val="bg1"/>
                          </a:solidFill>
                          <a:latin typeface="+mn-lt"/>
                          <a:ea typeface="+mn-ea"/>
                          <a:cs typeface="+mn-cs"/>
                        </a:rPr>
                        <a:t>Echéance</a:t>
                      </a:r>
                    </a:p>
                  </a:txBody>
                  <a:tcPr marL="46514" marR="46514" marT="0" marB="0"/>
                </a:tc>
                <a:tc>
                  <a:txBody>
                    <a:bodyPr/>
                    <a:lstStyle/>
                    <a:p>
                      <a:pPr marL="0" indent="0" algn="l" defTabSz="914400" rtl="0" eaLnBrk="1" latinLnBrk="0" hangingPunct="1">
                        <a:lnSpc>
                          <a:spcPct val="115000"/>
                        </a:lnSpc>
                        <a:spcBef>
                          <a:spcPts val="300"/>
                        </a:spcBef>
                        <a:spcAft>
                          <a:spcPts val="0"/>
                        </a:spcAft>
                        <a:buFont typeface="Arial" panose="020B0604020202020204" pitchFamily="34" charset="0"/>
                        <a:buNone/>
                      </a:pPr>
                      <a:r>
                        <a:rPr lang="fr-FR" sz="2000" kern="1200" dirty="0">
                          <a:solidFill>
                            <a:schemeClr val="bg1"/>
                          </a:solidFill>
                          <a:latin typeface="+mn-lt"/>
                          <a:ea typeface="+mn-ea"/>
                          <a:cs typeface="+mn-cs"/>
                        </a:rPr>
                        <a:t>Réalisation</a:t>
                      </a:r>
                    </a:p>
                  </a:txBody>
                  <a:tcPr marL="46514" marR="46514" marT="0" marB="0"/>
                </a:tc>
                <a:extLst>
                  <a:ext uri="{0D108BD9-81ED-4DB2-BD59-A6C34878D82A}">
                    <a16:rowId xmlns:a16="http://schemas.microsoft.com/office/drawing/2014/main" val="1349008769"/>
                  </a:ext>
                </a:extLst>
              </a:tr>
              <a:tr h="1043859">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1800" b="0" kern="1200" dirty="0">
                          <a:solidFill>
                            <a:schemeClr val="dk1"/>
                          </a:solidFill>
                          <a:latin typeface="+mn-lt"/>
                          <a:ea typeface="+mn-ea"/>
                          <a:cs typeface="+mn-cs"/>
                        </a:rPr>
                        <a:t>Créer d’une fiche de recueil EIG ou EI porteur de risque associés à des ruptures d’hébergement  en périnatalité sur Paris</a:t>
                      </a:r>
                    </a:p>
                  </a:txBody>
                  <a:tcPr marL="46514" marR="46514" marT="0" marB="0">
                    <a:solidFill>
                      <a:schemeClr val="accent1">
                        <a:lumMod val="40000"/>
                        <a:lumOff val="60000"/>
                      </a:schemeClr>
                    </a:solidFill>
                  </a:tcPr>
                </a:tc>
                <a:tc>
                  <a:txBody>
                    <a:bodyPr/>
                    <a:lstStyle/>
                    <a:p>
                      <a:pPr marL="0" indent="0" algn="l" defTabSz="914400" rtl="0" eaLnBrk="1" latinLnBrk="0" hangingPunct="1">
                        <a:lnSpc>
                          <a:spcPct val="115000"/>
                        </a:lnSpc>
                        <a:spcBef>
                          <a:spcPts val="300"/>
                        </a:spcBef>
                        <a:spcAft>
                          <a:spcPts val="0"/>
                        </a:spcAft>
                        <a:buFont typeface="Arial" panose="020B0604020202020204" pitchFamily="34" charset="0"/>
                        <a:buNone/>
                      </a:pPr>
                      <a:r>
                        <a:rPr lang="fr-FR" sz="1600" kern="1200" dirty="0">
                          <a:solidFill>
                            <a:schemeClr val="dk1"/>
                          </a:solidFill>
                          <a:latin typeface="+mn-lt"/>
                          <a:ea typeface="+mn-ea"/>
                          <a:cs typeface="+mn-cs"/>
                        </a:rPr>
                        <a:t>30/06/2022</a:t>
                      </a:r>
                    </a:p>
                  </a:txBody>
                  <a:tcPr marL="46514" marR="46514" marT="0" marB="0">
                    <a:solidFill>
                      <a:schemeClr val="accent1">
                        <a:lumMod val="40000"/>
                        <a:lumOff val="60000"/>
                      </a:schemeClr>
                    </a:solidFill>
                  </a:tcPr>
                </a:tc>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1800" kern="1200" dirty="0">
                          <a:solidFill>
                            <a:srgbClr val="FF0000"/>
                          </a:solidFill>
                          <a:latin typeface="+mn-lt"/>
                          <a:ea typeface="+mn-ea"/>
                          <a:cs typeface="+mn-cs"/>
                        </a:rPr>
                        <a:t>NON FAIT</a:t>
                      </a:r>
                    </a:p>
                  </a:txBody>
                  <a:tcPr marL="46514" marR="46514" marT="0" marB="0">
                    <a:solidFill>
                      <a:schemeClr val="accent1">
                        <a:lumMod val="40000"/>
                        <a:lumOff val="60000"/>
                      </a:schemeClr>
                    </a:solidFill>
                  </a:tcPr>
                </a:tc>
                <a:extLst>
                  <a:ext uri="{0D108BD9-81ED-4DB2-BD59-A6C34878D82A}">
                    <a16:rowId xmlns:a16="http://schemas.microsoft.com/office/drawing/2014/main" val="4180889572"/>
                  </a:ext>
                </a:extLst>
              </a:tr>
              <a:tr h="1332405">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1800" b="0" kern="1200" dirty="0">
                          <a:solidFill>
                            <a:schemeClr val="dk1"/>
                          </a:solidFill>
                          <a:latin typeface="+mn-lt"/>
                          <a:ea typeface="+mn-ea"/>
                          <a:cs typeface="+mn-cs"/>
                        </a:rPr>
                        <a:t>Recueillir des EIG ou EI porteur de risque associés à des ruptures d’hébergement  en périnatalité sur Paris</a:t>
                      </a:r>
                    </a:p>
                  </a:txBody>
                  <a:tcPr marL="46514" marR="46514" marT="0" marB="0">
                    <a:solidFill>
                      <a:schemeClr val="accent1">
                        <a:lumMod val="20000"/>
                        <a:lumOff val="80000"/>
                      </a:schemeClr>
                    </a:solidFill>
                  </a:tcPr>
                </a:tc>
                <a:tc>
                  <a:txBody>
                    <a:bodyPr/>
                    <a:lstStyle/>
                    <a:p>
                      <a:pPr marL="0" indent="0" algn="l" defTabSz="914400" rtl="0" eaLnBrk="1" latinLnBrk="0" hangingPunct="1">
                        <a:lnSpc>
                          <a:spcPct val="115000"/>
                        </a:lnSpc>
                        <a:spcBef>
                          <a:spcPts val="300"/>
                        </a:spcBef>
                        <a:spcAft>
                          <a:spcPts val="0"/>
                        </a:spcAft>
                        <a:buFont typeface="Arial" panose="020B0604020202020204" pitchFamily="34" charset="0"/>
                        <a:buNone/>
                      </a:pPr>
                      <a:r>
                        <a:rPr lang="fr-FR" sz="1600" kern="1200" dirty="0">
                          <a:solidFill>
                            <a:schemeClr val="dk1"/>
                          </a:solidFill>
                          <a:latin typeface="+mn-lt"/>
                          <a:ea typeface="+mn-ea"/>
                          <a:cs typeface="+mn-cs"/>
                        </a:rPr>
                        <a:t>à compter du 1er juillet 2022</a:t>
                      </a:r>
                    </a:p>
                  </a:txBody>
                  <a:tcPr marL="46514" marR="46514" marT="0" marB="0">
                    <a:solidFill>
                      <a:schemeClr val="accent1">
                        <a:lumMod val="20000"/>
                        <a:lumOff val="80000"/>
                      </a:schemeClr>
                    </a:solidFill>
                  </a:tcPr>
                </a:tc>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1800" kern="1200" dirty="0">
                          <a:solidFill>
                            <a:srgbClr val="FF0000"/>
                          </a:solidFill>
                          <a:latin typeface="+mn-lt"/>
                          <a:ea typeface="+mn-ea"/>
                          <a:cs typeface="+mn-cs"/>
                        </a:rPr>
                        <a:t>NON FAIT</a:t>
                      </a:r>
                    </a:p>
                  </a:txBody>
                  <a:tcPr marL="46514" marR="46514" marT="0" marB="0">
                    <a:solidFill>
                      <a:schemeClr val="accent1">
                        <a:lumMod val="20000"/>
                        <a:lumOff val="80000"/>
                      </a:schemeClr>
                    </a:solidFill>
                  </a:tcPr>
                </a:tc>
                <a:extLst>
                  <a:ext uri="{0D108BD9-81ED-4DB2-BD59-A6C34878D82A}">
                    <a16:rowId xmlns:a16="http://schemas.microsoft.com/office/drawing/2014/main" val="2763945146"/>
                  </a:ext>
                </a:extLst>
              </a:tr>
              <a:tr h="782894">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1800" b="0" kern="1200" dirty="0">
                          <a:solidFill>
                            <a:schemeClr val="dk1"/>
                          </a:solidFill>
                          <a:latin typeface="+mn-lt"/>
                          <a:ea typeface="+mn-ea"/>
                          <a:cs typeface="+mn-cs"/>
                        </a:rPr>
                        <a:t>Organiser un REX sur les EIG ou EI porteur de risque associés à des ruptures d’hébergement- 1 /an</a:t>
                      </a:r>
                    </a:p>
                  </a:txBody>
                  <a:tcPr marL="46514" marR="46514" marT="0" marB="0">
                    <a:solidFill>
                      <a:schemeClr val="accent1">
                        <a:lumMod val="40000"/>
                        <a:lumOff val="60000"/>
                      </a:schemeClr>
                    </a:solidFill>
                  </a:tcPr>
                </a:tc>
                <a:tc>
                  <a:txBody>
                    <a:bodyPr/>
                    <a:lstStyle/>
                    <a:p>
                      <a:pPr marL="0" indent="0" algn="l" defTabSz="914400" rtl="0" eaLnBrk="1" latinLnBrk="0" hangingPunct="1">
                        <a:lnSpc>
                          <a:spcPct val="115000"/>
                        </a:lnSpc>
                        <a:spcBef>
                          <a:spcPts val="300"/>
                        </a:spcBef>
                        <a:spcAft>
                          <a:spcPts val="0"/>
                        </a:spcAft>
                        <a:buFont typeface="Arial" panose="020B0604020202020204" pitchFamily="34" charset="0"/>
                        <a:buNone/>
                      </a:pPr>
                      <a:r>
                        <a:rPr lang="fr-FR" sz="1600" kern="1200" dirty="0">
                          <a:solidFill>
                            <a:schemeClr val="dk1"/>
                          </a:solidFill>
                          <a:latin typeface="+mn-lt"/>
                          <a:ea typeface="+mn-ea"/>
                          <a:cs typeface="+mn-cs"/>
                        </a:rPr>
                        <a:t>1/an</a:t>
                      </a:r>
                    </a:p>
                    <a:p>
                      <a:pPr marL="0" indent="0" algn="l" defTabSz="914400" rtl="0" eaLnBrk="1" latinLnBrk="0" hangingPunct="1">
                        <a:lnSpc>
                          <a:spcPct val="115000"/>
                        </a:lnSpc>
                        <a:spcBef>
                          <a:spcPts val="300"/>
                        </a:spcBef>
                        <a:spcAft>
                          <a:spcPts val="0"/>
                        </a:spcAft>
                        <a:buFont typeface="Arial" panose="020B0604020202020204" pitchFamily="34" charset="0"/>
                        <a:buNone/>
                      </a:pPr>
                      <a:r>
                        <a:rPr lang="fr-FR" sz="1600" kern="1200" dirty="0">
                          <a:solidFill>
                            <a:schemeClr val="dk1"/>
                          </a:solidFill>
                          <a:latin typeface="+mn-lt"/>
                          <a:ea typeface="+mn-ea"/>
                          <a:cs typeface="+mn-cs"/>
                        </a:rPr>
                        <a:t>Juin</a:t>
                      </a:r>
                      <a:r>
                        <a:rPr lang="fr-FR" sz="1600" kern="1200" baseline="0" dirty="0">
                          <a:solidFill>
                            <a:schemeClr val="dk1"/>
                          </a:solidFill>
                          <a:latin typeface="+mn-lt"/>
                          <a:ea typeface="+mn-ea"/>
                          <a:cs typeface="+mn-cs"/>
                        </a:rPr>
                        <a:t> 2023</a:t>
                      </a:r>
                      <a:r>
                        <a:rPr lang="fr-FR" sz="1600" kern="1200" dirty="0">
                          <a:solidFill>
                            <a:schemeClr val="dk1"/>
                          </a:solidFill>
                          <a:latin typeface="+mn-lt"/>
                          <a:ea typeface="+mn-ea"/>
                          <a:cs typeface="+mn-cs"/>
                        </a:rPr>
                        <a:t> </a:t>
                      </a:r>
                    </a:p>
                  </a:txBody>
                  <a:tcPr marL="46514" marR="46514" marT="0" marB="0">
                    <a:solidFill>
                      <a:schemeClr val="accent1">
                        <a:lumMod val="40000"/>
                        <a:lumOff val="60000"/>
                      </a:schemeClr>
                    </a:solidFill>
                  </a:tcPr>
                </a:tc>
                <a:tc>
                  <a:txBody>
                    <a:bodyPr/>
                    <a:lstStyle/>
                    <a:p>
                      <a:pPr marL="0" indent="0" algn="l" defTabSz="914400" rtl="0" eaLnBrk="1" latinLnBrk="0" hangingPunct="1">
                        <a:lnSpc>
                          <a:spcPct val="115000"/>
                        </a:lnSpc>
                        <a:spcBef>
                          <a:spcPts val="300"/>
                        </a:spcBef>
                        <a:spcAft>
                          <a:spcPts val="0"/>
                        </a:spcAft>
                        <a:buFont typeface="Arial" panose="020B0604020202020204" pitchFamily="34" charset="0"/>
                        <a:buNone/>
                      </a:pPr>
                      <a:endParaRPr lang="fr-FR" sz="1800" kern="1200" dirty="0">
                        <a:solidFill>
                          <a:schemeClr val="dk1"/>
                        </a:solidFill>
                        <a:latin typeface="+mn-lt"/>
                        <a:ea typeface="+mn-ea"/>
                        <a:cs typeface="+mn-cs"/>
                      </a:endParaRPr>
                    </a:p>
                  </a:txBody>
                  <a:tcPr marL="46514" marR="46514" marT="0" marB="0">
                    <a:solidFill>
                      <a:schemeClr val="accent1">
                        <a:lumMod val="40000"/>
                        <a:lumOff val="60000"/>
                      </a:schemeClr>
                    </a:solidFill>
                  </a:tcPr>
                </a:tc>
                <a:extLst>
                  <a:ext uri="{0D108BD9-81ED-4DB2-BD59-A6C34878D82A}">
                    <a16:rowId xmlns:a16="http://schemas.microsoft.com/office/drawing/2014/main" val="157921176"/>
                  </a:ext>
                </a:extLst>
              </a:tr>
              <a:tr h="552547">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1800" b="0" kern="1200" dirty="0">
                          <a:solidFill>
                            <a:schemeClr val="dk1"/>
                          </a:solidFill>
                          <a:latin typeface="+mn-lt"/>
                          <a:ea typeface="+mn-ea"/>
                          <a:cs typeface="+mn-cs"/>
                        </a:rPr>
                        <a:t>Former conjointement le SIAO 75  et assistantes sociale de maternité</a:t>
                      </a:r>
                    </a:p>
                  </a:txBody>
                  <a:tcPr marL="46514" marR="46514" marT="0" marB="0">
                    <a:solidFill>
                      <a:schemeClr val="accent1">
                        <a:lumMod val="20000"/>
                        <a:lumOff val="80000"/>
                      </a:schemeClr>
                    </a:solidFill>
                  </a:tcPr>
                </a:tc>
                <a:tc>
                  <a:txBody>
                    <a:bodyPr/>
                    <a:lstStyle/>
                    <a:p>
                      <a:pPr marL="0" indent="0" algn="l" defTabSz="914400" rtl="0" eaLnBrk="1" latinLnBrk="0" hangingPunct="1">
                        <a:lnSpc>
                          <a:spcPct val="115000"/>
                        </a:lnSpc>
                        <a:spcBef>
                          <a:spcPts val="300"/>
                        </a:spcBef>
                        <a:spcAft>
                          <a:spcPts val="0"/>
                        </a:spcAft>
                        <a:buFont typeface="Arial" panose="020B0604020202020204" pitchFamily="34" charset="0"/>
                        <a:buNone/>
                      </a:pPr>
                      <a:r>
                        <a:rPr lang="fr-FR" sz="1600" kern="1200" dirty="0">
                          <a:solidFill>
                            <a:schemeClr val="dk1"/>
                          </a:solidFill>
                          <a:latin typeface="+mn-lt"/>
                          <a:ea typeface="+mn-ea"/>
                          <a:cs typeface="+mn-cs"/>
                        </a:rPr>
                        <a:t>31/12/2022</a:t>
                      </a:r>
                    </a:p>
                  </a:txBody>
                  <a:tcPr marL="46514" marR="46514" marT="0" marB="0">
                    <a:solidFill>
                      <a:schemeClr val="accent1">
                        <a:lumMod val="20000"/>
                        <a:lumOff val="80000"/>
                      </a:schemeClr>
                    </a:solidFill>
                  </a:tcPr>
                </a:tc>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1800" kern="1200" dirty="0">
                          <a:solidFill>
                            <a:srgbClr val="00B050"/>
                          </a:solidFill>
                          <a:latin typeface="+mn-lt"/>
                          <a:ea typeface="+mn-ea"/>
                          <a:cs typeface="+mn-cs"/>
                        </a:rPr>
                        <a:t>FAIT</a:t>
                      </a:r>
                    </a:p>
                  </a:txBody>
                  <a:tcPr marL="46514" marR="46514" marT="0" marB="0">
                    <a:solidFill>
                      <a:schemeClr val="accent1">
                        <a:lumMod val="20000"/>
                        <a:lumOff val="80000"/>
                      </a:schemeClr>
                    </a:solidFill>
                  </a:tcPr>
                </a:tc>
                <a:extLst>
                  <a:ext uri="{0D108BD9-81ED-4DB2-BD59-A6C34878D82A}">
                    <a16:rowId xmlns:a16="http://schemas.microsoft.com/office/drawing/2014/main" val="144658099"/>
                  </a:ext>
                </a:extLst>
              </a:tr>
              <a:tr h="1304824">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1800" b="0" kern="1200" dirty="0">
                          <a:solidFill>
                            <a:schemeClr val="dk1"/>
                          </a:solidFill>
                          <a:latin typeface="+mn-lt"/>
                          <a:ea typeface="+mn-ea"/>
                          <a:cs typeface="+mn-cs"/>
                        </a:rPr>
                        <a:t>Elaborer un guide de bonnes pratiques sur le suivi des démarches pour l’hébergement des femmes enceintes et familles en périnatalité</a:t>
                      </a:r>
                    </a:p>
                  </a:txBody>
                  <a:tcPr marL="46514" marR="46514" marT="0" marB="0">
                    <a:solidFill>
                      <a:schemeClr val="accent1">
                        <a:lumMod val="40000"/>
                        <a:lumOff val="60000"/>
                      </a:schemeClr>
                    </a:solidFill>
                  </a:tcPr>
                </a:tc>
                <a:tc>
                  <a:txBody>
                    <a:bodyPr/>
                    <a:lstStyle/>
                    <a:p>
                      <a:pPr marL="0" indent="0" algn="l" defTabSz="914400" rtl="0" eaLnBrk="1" latinLnBrk="0" hangingPunct="1">
                        <a:lnSpc>
                          <a:spcPct val="115000"/>
                        </a:lnSpc>
                        <a:spcBef>
                          <a:spcPts val="300"/>
                        </a:spcBef>
                        <a:spcAft>
                          <a:spcPts val="0"/>
                        </a:spcAft>
                        <a:buFont typeface="Arial" panose="020B0604020202020204" pitchFamily="34" charset="0"/>
                        <a:buNone/>
                      </a:pPr>
                      <a:r>
                        <a:rPr lang="fr-FR" sz="1600" kern="1200" dirty="0">
                          <a:solidFill>
                            <a:schemeClr val="dk1"/>
                          </a:solidFill>
                          <a:latin typeface="+mn-lt"/>
                          <a:ea typeface="+mn-ea"/>
                          <a:cs typeface="+mn-cs"/>
                        </a:rPr>
                        <a:t>31/12/2022</a:t>
                      </a:r>
                    </a:p>
                  </a:txBody>
                  <a:tcPr marL="46514" marR="46514" marT="0" marB="0">
                    <a:solidFill>
                      <a:schemeClr val="accent1">
                        <a:lumMod val="40000"/>
                        <a:lumOff val="60000"/>
                      </a:schemeClr>
                    </a:solidFill>
                  </a:tcPr>
                </a:tc>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1800" kern="1200" dirty="0">
                          <a:solidFill>
                            <a:schemeClr val="accent2"/>
                          </a:solidFill>
                          <a:latin typeface="+mn-lt"/>
                          <a:ea typeface="+mn-ea"/>
                          <a:cs typeface="+mn-cs"/>
                        </a:rPr>
                        <a:t>NON FAIT</a:t>
                      </a:r>
                    </a:p>
                  </a:txBody>
                  <a:tcPr marL="46514" marR="46514" marT="0" marB="0">
                    <a:solidFill>
                      <a:schemeClr val="accent1">
                        <a:lumMod val="40000"/>
                        <a:lumOff val="60000"/>
                      </a:schemeClr>
                    </a:solidFill>
                  </a:tcPr>
                </a:tc>
                <a:extLst>
                  <a:ext uri="{0D108BD9-81ED-4DB2-BD59-A6C34878D82A}">
                    <a16:rowId xmlns:a16="http://schemas.microsoft.com/office/drawing/2014/main" val="629392381"/>
                  </a:ext>
                </a:extLst>
              </a:tr>
            </a:tbl>
          </a:graphicData>
        </a:graphic>
      </p:graphicFrame>
    </p:spTree>
    <p:extLst>
      <p:ext uri="{BB962C8B-B14F-4D97-AF65-F5344CB8AC3E}">
        <p14:creationId xmlns:p14="http://schemas.microsoft.com/office/powerpoint/2010/main" val="816293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4184" y="476672"/>
            <a:ext cx="7886700" cy="543593"/>
          </a:xfrm>
        </p:spPr>
        <p:txBody>
          <a:bodyPr>
            <a:normAutofit fontScale="90000"/>
          </a:bodyPr>
          <a:lstStyle/>
          <a:p>
            <a:r>
              <a:rPr lang="fr-FR" dirty="0"/>
              <a:t>Plan d ’action</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373089209"/>
              </p:ext>
            </p:extLst>
          </p:nvPr>
        </p:nvGraphicFramePr>
        <p:xfrm>
          <a:off x="624184" y="1340768"/>
          <a:ext cx="7980264" cy="4816916"/>
        </p:xfrm>
        <a:graphic>
          <a:graphicData uri="http://schemas.openxmlformats.org/drawingml/2006/table">
            <a:tbl>
              <a:tblPr firstRow="1" firstCol="1" bandRow="1">
                <a:tableStyleId>{5C22544A-7EE6-4342-B048-85BDC9FD1C3A}</a:tableStyleId>
              </a:tblPr>
              <a:tblGrid>
                <a:gridCol w="5315968">
                  <a:extLst>
                    <a:ext uri="{9D8B030D-6E8A-4147-A177-3AD203B41FA5}">
                      <a16:colId xmlns:a16="http://schemas.microsoft.com/office/drawing/2014/main" val="1434874993"/>
                    </a:ext>
                  </a:extLst>
                </a:gridCol>
                <a:gridCol w="1224136">
                  <a:extLst>
                    <a:ext uri="{9D8B030D-6E8A-4147-A177-3AD203B41FA5}">
                      <a16:colId xmlns:a16="http://schemas.microsoft.com/office/drawing/2014/main" val="3499538413"/>
                    </a:ext>
                  </a:extLst>
                </a:gridCol>
                <a:gridCol w="1440160">
                  <a:extLst>
                    <a:ext uri="{9D8B030D-6E8A-4147-A177-3AD203B41FA5}">
                      <a16:colId xmlns:a16="http://schemas.microsoft.com/office/drawing/2014/main" val="668876093"/>
                    </a:ext>
                  </a:extLst>
                </a:gridCol>
              </a:tblGrid>
              <a:tr h="354040">
                <a:tc>
                  <a:txBody>
                    <a:bodyPr/>
                    <a:lstStyle/>
                    <a:p>
                      <a:pPr marL="0" algn="ctr" defTabSz="914400" rtl="0" eaLnBrk="1" latinLnBrk="0" hangingPunct="1">
                        <a:lnSpc>
                          <a:spcPct val="115000"/>
                        </a:lnSpc>
                        <a:spcBef>
                          <a:spcPts val="300"/>
                        </a:spcBef>
                        <a:spcAft>
                          <a:spcPts val="0"/>
                        </a:spcAft>
                      </a:pPr>
                      <a:r>
                        <a:rPr lang="fr-FR" sz="2000" b="1" kern="1200" dirty="0">
                          <a:solidFill>
                            <a:schemeClr val="lt1"/>
                          </a:solidFill>
                          <a:latin typeface="+mn-lt"/>
                          <a:ea typeface="+mn-ea"/>
                          <a:cs typeface="+mn-cs"/>
                        </a:rPr>
                        <a:t>Action</a:t>
                      </a:r>
                    </a:p>
                  </a:txBody>
                  <a:tcPr marL="46514" marR="46514" marT="0" marB="0"/>
                </a:tc>
                <a:tc>
                  <a:txBody>
                    <a:bodyPr/>
                    <a:lstStyle/>
                    <a:p>
                      <a:pPr marL="0" algn="ctr" defTabSz="914400" rtl="0" eaLnBrk="1" latinLnBrk="0" hangingPunct="1">
                        <a:lnSpc>
                          <a:spcPct val="115000"/>
                        </a:lnSpc>
                        <a:spcBef>
                          <a:spcPts val="300"/>
                        </a:spcBef>
                        <a:spcAft>
                          <a:spcPts val="0"/>
                        </a:spcAft>
                      </a:pPr>
                      <a:r>
                        <a:rPr lang="fr-FR" sz="2000" b="1" kern="1200" dirty="0">
                          <a:solidFill>
                            <a:schemeClr val="lt1"/>
                          </a:solidFill>
                          <a:latin typeface="+mn-lt"/>
                          <a:ea typeface="+mn-ea"/>
                          <a:cs typeface="+mn-cs"/>
                        </a:rPr>
                        <a:t>Echéance</a:t>
                      </a:r>
                    </a:p>
                  </a:txBody>
                  <a:tcPr marL="46514" marR="46514" marT="0" marB="0"/>
                </a:tc>
                <a:tc>
                  <a:txBody>
                    <a:bodyPr/>
                    <a:lstStyle/>
                    <a:p>
                      <a:pPr marL="0" algn="ctr" defTabSz="914400" rtl="0" eaLnBrk="1" latinLnBrk="0" hangingPunct="1">
                        <a:lnSpc>
                          <a:spcPct val="115000"/>
                        </a:lnSpc>
                        <a:spcBef>
                          <a:spcPts val="300"/>
                        </a:spcBef>
                        <a:spcAft>
                          <a:spcPts val="0"/>
                        </a:spcAft>
                      </a:pPr>
                      <a:r>
                        <a:rPr lang="fr-FR" sz="2000" b="1" kern="1200" dirty="0">
                          <a:solidFill>
                            <a:schemeClr val="lt1"/>
                          </a:solidFill>
                          <a:latin typeface="+mn-lt"/>
                          <a:ea typeface="+mn-ea"/>
                          <a:cs typeface="+mn-cs"/>
                        </a:rPr>
                        <a:t>Réalisation</a:t>
                      </a:r>
                    </a:p>
                  </a:txBody>
                  <a:tcPr marL="46514" marR="46514" marT="0" marB="0"/>
                </a:tc>
                <a:extLst>
                  <a:ext uri="{0D108BD9-81ED-4DB2-BD59-A6C34878D82A}">
                    <a16:rowId xmlns:a16="http://schemas.microsoft.com/office/drawing/2014/main" val="1349008769"/>
                  </a:ext>
                </a:extLst>
              </a:tr>
              <a:tr h="423533">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2000" b="0" kern="1200" dirty="0">
                          <a:solidFill>
                            <a:schemeClr val="dk1"/>
                          </a:solidFill>
                          <a:latin typeface="+mn-lt"/>
                          <a:ea typeface="+mn-ea"/>
                          <a:cs typeface="+mn-cs"/>
                        </a:rPr>
                        <a:t>Former les assistantes sociales de maternités et CHU sur le protocole de remplissage de la fiche SIAO </a:t>
                      </a:r>
                    </a:p>
                  </a:txBody>
                  <a:tcPr marL="46514" marR="46514" marT="0" marB="0">
                    <a:solidFill>
                      <a:schemeClr val="accent1">
                        <a:lumMod val="40000"/>
                        <a:lumOff val="60000"/>
                      </a:schemeClr>
                    </a:solidFill>
                  </a:tcPr>
                </a:tc>
                <a:tc>
                  <a:txBody>
                    <a:bodyPr/>
                    <a:lstStyle/>
                    <a:p>
                      <a:pPr>
                        <a:lnSpc>
                          <a:spcPct val="115000"/>
                        </a:lnSpc>
                        <a:spcBef>
                          <a:spcPts val="300"/>
                        </a:spcBef>
                        <a:spcAft>
                          <a:spcPts val="0"/>
                        </a:spcAft>
                      </a:pPr>
                      <a:r>
                        <a:rPr lang="fr-FR" sz="1600" dirty="0">
                          <a:solidFill>
                            <a:schemeClr val="tx1"/>
                          </a:solidFill>
                          <a:effectLst/>
                        </a:rPr>
                        <a:t>31/12/2022</a:t>
                      </a: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514" marR="46514" marT="0" marB="0">
                    <a:solidFill>
                      <a:schemeClr val="accent1">
                        <a:lumMod val="40000"/>
                        <a:lumOff val="60000"/>
                      </a:schemeClr>
                    </a:solidFill>
                  </a:tcPr>
                </a:tc>
                <a:tc>
                  <a:txBody>
                    <a:bodyPr/>
                    <a:lstStyle/>
                    <a:p>
                      <a:pPr algn="ctr">
                        <a:lnSpc>
                          <a:spcPct val="115000"/>
                        </a:lnSpc>
                        <a:spcBef>
                          <a:spcPts val="300"/>
                        </a:spcBef>
                        <a:spcAft>
                          <a:spcPts val="0"/>
                        </a:spcAft>
                      </a:pPr>
                      <a:r>
                        <a:rPr lang="fr-FR"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FAIT</a:t>
                      </a:r>
                    </a:p>
                  </a:txBody>
                  <a:tcPr marL="46514" marR="46514" marT="0" marB="0">
                    <a:solidFill>
                      <a:schemeClr val="accent1">
                        <a:lumMod val="40000"/>
                        <a:lumOff val="60000"/>
                      </a:schemeClr>
                    </a:solidFill>
                  </a:tcPr>
                </a:tc>
                <a:extLst>
                  <a:ext uri="{0D108BD9-81ED-4DB2-BD59-A6C34878D82A}">
                    <a16:rowId xmlns:a16="http://schemas.microsoft.com/office/drawing/2014/main" val="557087967"/>
                  </a:ext>
                </a:extLst>
              </a:tr>
              <a:tr h="423533">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2000" b="0" kern="1200" dirty="0">
                          <a:solidFill>
                            <a:schemeClr val="dk1"/>
                          </a:solidFill>
                          <a:latin typeface="+mn-lt"/>
                          <a:ea typeface="+mn-ea"/>
                          <a:cs typeface="+mn-cs"/>
                        </a:rPr>
                        <a:t>Mise en place de réunions entre </a:t>
                      </a:r>
                      <a:r>
                        <a:rPr lang="fr-FR" sz="2000" b="0" kern="1200" dirty="0" smtClean="0">
                          <a:solidFill>
                            <a:schemeClr val="dk1"/>
                          </a:solidFill>
                          <a:latin typeface="+mn-lt"/>
                          <a:ea typeface="+mn-ea"/>
                          <a:cs typeface="+mn-cs"/>
                        </a:rPr>
                        <a:t>assistantes </a:t>
                      </a:r>
                      <a:r>
                        <a:rPr lang="fr-FR" sz="2000" b="0" kern="1200" dirty="0">
                          <a:solidFill>
                            <a:schemeClr val="dk1"/>
                          </a:solidFill>
                          <a:latin typeface="+mn-lt"/>
                          <a:ea typeface="+mn-ea"/>
                          <a:cs typeface="+mn-cs"/>
                        </a:rPr>
                        <a:t>sociales de maternité de l’APHP et/ou parisiennes </a:t>
                      </a:r>
                    </a:p>
                  </a:txBody>
                  <a:tcPr marL="46514" marR="46514" marT="0" marB="0">
                    <a:solidFill>
                      <a:schemeClr val="accent1">
                        <a:lumMod val="20000"/>
                        <a:lumOff val="80000"/>
                      </a:schemeClr>
                    </a:solidFill>
                  </a:tcPr>
                </a:tc>
                <a:tc>
                  <a:txBody>
                    <a:bodyPr/>
                    <a:lstStyle/>
                    <a:p>
                      <a:pPr>
                        <a:lnSpc>
                          <a:spcPct val="115000"/>
                        </a:lnSpc>
                        <a:spcBef>
                          <a:spcPts val="300"/>
                        </a:spcBef>
                        <a:spcAft>
                          <a:spcPts val="0"/>
                        </a:spcAft>
                      </a:pPr>
                      <a:r>
                        <a:rPr lang="fr-FR" sz="1600" dirty="0">
                          <a:effectLst/>
                        </a:rPr>
                        <a:t>31/12/2022</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514" marR="46514" marT="0" marB="0"/>
                </a:tc>
                <a:tc>
                  <a:txBody>
                    <a:bodyPr/>
                    <a:lstStyle/>
                    <a:p>
                      <a:pPr>
                        <a:lnSpc>
                          <a:spcPct val="115000"/>
                        </a:lnSpc>
                        <a:spcBef>
                          <a:spcPts val="300"/>
                        </a:spcBef>
                        <a:spcAft>
                          <a:spcPts val="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14" marR="46514" marT="0" marB="0"/>
                </a:tc>
                <a:extLst>
                  <a:ext uri="{0D108BD9-81ED-4DB2-BD59-A6C34878D82A}">
                    <a16:rowId xmlns:a16="http://schemas.microsoft.com/office/drawing/2014/main" val="2360975684"/>
                  </a:ext>
                </a:extLst>
              </a:tr>
              <a:tr h="2359756">
                <a:tc>
                  <a:txBody>
                    <a:bodyPr/>
                    <a:lstStyle/>
                    <a:p>
                      <a:pPr marL="285750" indent="-285750" algn="l" defTabSz="914400" rtl="0" eaLnBrk="1" latinLnBrk="0" hangingPunct="1">
                        <a:lnSpc>
                          <a:spcPct val="115000"/>
                        </a:lnSpc>
                        <a:spcBef>
                          <a:spcPts val="300"/>
                        </a:spcBef>
                        <a:spcAft>
                          <a:spcPts val="0"/>
                        </a:spcAft>
                        <a:buFont typeface="Arial" panose="020B0604020202020204" pitchFamily="34" charset="0"/>
                        <a:buChar char="•"/>
                      </a:pPr>
                      <a:r>
                        <a:rPr lang="fr-FR" sz="2000" b="0" kern="1200" dirty="0">
                          <a:solidFill>
                            <a:schemeClr val="dk1"/>
                          </a:solidFill>
                          <a:latin typeface="+mn-lt"/>
                          <a:ea typeface="+mn-ea"/>
                          <a:cs typeface="+mn-cs"/>
                        </a:rPr>
                        <a:t>Organiser le circuit et la vérification de la mise à jour de la fiche SIAO 3 mois avant l’accouchement par les structures n’hébergeant pas les familles après l’accouchement en début de 3 e trimestre </a:t>
                      </a:r>
                    </a:p>
                  </a:txBody>
                  <a:tcPr marL="46514" marR="46514" marT="0" marB="0">
                    <a:solidFill>
                      <a:schemeClr val="accent1">
                        <a:lumMod val="40000"/>
                        <a:lumOff val="60000"/>
                      </a:schemeClr>
                    </a:solidFill>
                  </a:tcPr>
                </a:tc>
                <a:tc>
                  <a:txBody>
                    <a:bodyPr/>
                    <a:lstStyle/>
                    <a:p>
                      <a:pPr>
                        <a:lnSpc>
                          <a:spcPct val="115000"/>
                        </a:lnSpc>
                        <a:spcBef>
                          <a:spcPts val="300"/>
                        </a:spcBef>
                        <a:spcAft>
                          <a:spcPts val="0"/>
                        </a:spcAft>
                      </a:pPr>
                      <a:r>
                        <a:rPr lang="fr-FR" sz="1600" dirty="0">
                          <a:effectLst/>
                        </a:rPr>
                        <a:t> 31/12/2022</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514" marR="46514" marT="0" marB="0"/>
                </a:tc>
                <a:tc>
                  <a:txBody>
                    <a:bodyPr/>
                    <a:lstStyle/>
                    <a:p>
                      <a:pPr algn="ctr">
                        <a:lnSpc>
                          <a:spcPct val="115000"/>
                        </a:lnSpc>
                        <a:spcBef>
                          <a:spcPts val="300"/>
                        </a:spcBef>
                        <a:spcAft>
                          <a:spcPts val="0"/>
                        </a:spcAft>
                      </a:pPr>
                      <a:r>
                        <a:rPr lang="fr-FR"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FAIT</a:t>
                      </a:r>
                    </a:p>
                  </a:txBody>
                  <a:tcPr marL="46514" marR="46514" marT="0" marB="0"/>
                </a:tc>
                <a:extLst>
                  <a:ext uri="{0D108BD9-81ED-4DB2-BD59-A6C34878D82A}">
                    <a16:rowId xmlns:a16="http://schemas.microsoft.com/office/drawing/2014/main" val="771194079"/>
                  </a:ext>
                </a:extLst>
              </a:tr>
            </a:tbl>
          </a:graphicData>
        </a:graphic>
      </p:graphicFrame>
    </p:spTree>
    <p:extLst>
      <p:ext uri="{BB962C8B-B14F-4D97-AF65-F5344CB8AC3E}">
        <p14:creationId xmlns:p14="http://schemas.microsoft.com/office/powerpoint/2010/main" val="7807773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908720"/>
            <a:ext cx="7290054" cy="1499616"/>
          </a:xfrm>
        </p:spPr>
        <p:txBody>
          <a:bodyPr/>
          <a:lstStyle/>
          <a:p>
            <a:r>
              <a:rPr lang="fr-FR" dirty="0" smtClean="0"/>
              <a:t>Liens utiles</a:t>
            </a:r>
            <a:br>
              <a:rPr lang="fr-FR" dirty="0" smtClean="0"/>
            </a:br>
            <a:endParaRPr lang="fr-FR" dirty="0"/>
          </a:p>
        </p:txBody>
      </p:sp>
      <p:sp>
        <p:nvSpPr>
          <p:cNvPr id="3" name="Espace réservé du contenu 2"/>
          <p:cNvSpPr>
            <a:spLocks noGrp="1"/>
          </p:cNvSpPr>
          <p:nvPr>
            <p:ph idx="1"/>
          </p:nvPr>
        </p:nvSpPr>
        <p:spPr>
          <a:xfrm>
            <a:off x="683568" y="2084832"/>
            <a:ext cx="7831782" cy="4092131"/>
          </a:xfrm>
        </p:spPr>
        <p:txBody>
          <a:bodyPr>
            <a:normAutofit/>
          </a:bodyPr>
          <a:lstStyle/>
          <a:p>
            <a:r>
              <a:rPr lang="fr-FR" dirty="0">
                <a:hlinkClick r:id="rId2"/>
              </a:rPr>
              <a:t>Portail de signalement des événements sanitaires </a:t>
            </a:r>
            <a:r>
              <a:rPr lang="fr-FR" dirty="0" smtClean="0">
                <a:hlinkClick r:id="rId2"/>
              </a:rPr>
              <a:t>indésirables</a:t>
            </a:r>
            <a:endParaRPr lang="fr-FR" dirty="0" smtClean="0"/>
          </a:p>
          <a:p>
            <a:r>
              <a:rPr lang="fr-FR" dirty="0" smtClean="0">
                <a:hlinkClick r:id="rId3"/>
              </a:rPr>
              <a:t>Structure </a:t>
            </a:r>
            <a:r>
              <a:rPr lang="fr-FR" dirty="0">
                <a:hlinkClick r:id="rId3"/>
              </a:rPr>
              <a:t>Régionale d'Appui à la qualité et à la sécurité des soins</a:t>
            </a:r>
            <a:r>
              <a:rPr lang="fr-FR" dirty="0" smtClean="0">
                <a:hlinkClick r:id="rId3"/>
              </a:rPr>
              <a:t> (STARAQS)</a:t>
            </a:r>
            <a:endParaRPr lang="fr-FR" dirty="0" smtClean="0"/>
          </a:p>
          <a:p>
            <a:r>
              <a:rPr lang="fr-FR" dirty="0" smtClean="0">
                <a:hlinkClick r:id="rId4"/>
              </a:rPr>
              <a:t>Site du RSPP (RMM)</a:t>
            </a:r>
            <a:endParaRPr lang="fr-FR" dirty="0" smtClean="0"/>
          </a:p>
          <a:p>
            <a:r>
              <a:rPr lang="fr-FR" dirty="0" smtClean="0">
                <a:hlinkClick r:id="rId5"/>
              </a:rPr>
              <a:t>Solipam</a:t>
            </a:r>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2959725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30FA36-5342-6C4A-FCE0-0B324C71BBE2}"/>
              </a:ext>
            </a:extLst>
          </p:cNvPr>
          <p:cNvSpPr>
            <a:spLocks noGrp="1"/>
          </p:cNvSpPr>
          <p:nvPr>
            <p:ph type="title"/>
          </p:nvPr>
        </p:nvSpPr>
        <p:spPr>
          <a:xfrm>
            <a:off x="628650" y="365127"/>
            <a:ext cx="7886700" cy="543594"/>
          </a:xfrm>
        </p:spPr>
        <p:txBody>
          <a:bodyPr>
            <a:normAutofit fontScale="90000"/>
          </a:bodyPr>
          <a:lstStyle/>
          <a:p>
            <a:r>
              <a:rPr lang="fr-FR" sz="2200" b="0" i="0" dirty="0">
                <a:solidFill>
                  <a:srgbClr val="001438"/>
                </a:solidFill>
                <a:effectLst/>
                <a:latin typeface="Playfair Display" panose="020B0604020202020204" pitchFamily="2" charset="0"/>
              </a:rPr>
              <a:t/>
            </a:r>
            <a:br>
              <a:rPr lang="fr-FR" sz="2200" b="0" i="0" dirty="0">
                <a:solidFill>
                  <a:srgbClr val="001438"/>
                </a:solidFill>
                <a:effectLst/>
                <a:latin typeface="Playfair Display" panose="020B0604020202020204" pitchFamily="2" charset="0"/>
              </a:rPr>
            </a:br>
            <a:r>
              <a:rPr lang="fr-FR" sz="2200" b="0" i="0" dirty="0">
                <a:solidFill>
                  <a:srgbClr val="001438"/>
                </a:solidFill>
                <a:effectLst/>
                <a:latin typeface="Playfair Display" panose="020B0604020202020204" pitchFamily="2" charset="0"/>
              </a:rPr>
              <a:t/>
            </a:r>
            <a:br>
              <a:rPr lang="fr-FR" sz="2200" b="0" i="0" dirty="0">
                <a:solidFill>
                  <a:srgbClr val="001438"/>
                </a:solidFill>
                <a:effectLst/>
                <a:latin typeface="Playfair Display" panose="020B0604020202020204" pitchFamily="2" charset="0"/>
              </a:rPr>
            </a:br>
            <a:r>
              <a:rPr lang="fr-FR" sz="2200" b="1" i="0" dirty="0">
                <a:effectLst/>
                <a:latin typeface="+mn-lt"/>
              </a:rPr>
              <a:t>Déclarer les événements indésirables graves associés aux soins (EIGS)</a:t>
            </a:r>
            <a:r>
              <a:rPr lang="fr-FR" b="0" i="0" dirty="0">
                <a:solidFill>
                  <a:srgbClr val="001438"/>
                </a:solidFill>
                <a:effectLst/>
                <a:latin typeface="Playfair Display" panose="020B0604020202020204" pitchFamily="2" charset="0"/>
              </a:rPr>
              <a:t/>
            </a:r>
            <a:br>
              <a:rPr lang="fr-FR" b="0" i="0" dirty="0">
                <a:solidFill>
                  <a:srgbClr val="001438"/>
                </a:solidFill>
                <a:effectLst/>
                <a:latin typeface="Playfair Display" panose="020B0604020202020204" pitchFamily="2" charset="0"/>
              </a:rPr>
            </a:br>
            <a:endParaRPr lang="fr-FR" dirty="0"/>
          </a:p>
        </p:txBody>
      </p:sp>
      <p:sp>
        <p:nvSpPr>
          <p:cNvPr id="3" name="Espace réservé du contenu 2">
            <a:extLst>
              <a:ext uri="{FF2B5EF4-FFF2-40B4-BE49-F238E27FC236}">
                <a16:creationId xmlns:a16="http://schemas.microsoft.com/office/drawing/2014/main" id="{F49E4E73-4CC7-420E-7E06-BB14B3BF0759}"/>
              </a:ext>
            </a:extLst>
          </p:cNvPr>
          <p:cNvSpPr>
            <a:spLocks noGrp="1"/>
          </p:cNvSpPr>
          <p:nvPr>
            <p:ph idx="1"/>
          </p:nvPr>
        </p:nvSpPr>
        <p:spPr>
          <a:xfrm>
            <a:off x="461814" y="908720"/>
            <a:ext cx="7886700" cy="5616623"/>
          </a:xfrm>
        </p:spPr>
        <p:txBody>
          <a:bodyPr>
            <a:normAutofit/>
          </a:bodyPr>
          <a:lstStyle/>
          <a:p>
            <a:r>
              <a:rPr lang="fr-FR" sz="1400" b="1" i="0" dirty="0">
                <a:effectLst/>
              </a:rPr>
              <a:t>Un événement indésirable grave associé aux soins (EIGS) </a:t>
            </a:r>
            <a:r>
              <a:rPr lang="fr-FR" sz="1400" b="0" i="0" dirty="0">
                <a:effectLst/>
              </a:rPr>
              <a:t>est un évènement inattendu au regard de l’état de santé et de la pathologie de la personne et dont les conséquences sont le décès, la mise en jeu du pronostic vital, la survenue probable d’un déficit fonctionnel permanent, y compris une anomalie ou une malformation congénitale (art. R. 1413-67 du </a:t>
            </a:r>
            <a:r>
              <a:rPr lang="fr-FR" sz="1400" b="0" i="0" u="sng" dirty="0">
                <a:effectLst/>
                <a:hlinkClick r:id="rId2">
                  <a:extLst>
                    <a:ext uri="{A12FA001-AC4F-418D-AE19-62706E023703}">
                      <ahyp:hlinkClr xmlns="" xmlns:ahyp="http://schemas.microsoft.com/office/drawing/2018/hyperlinkcolor" val="tx"/>
                    </a:ext>
                  </a:extLst>
                </a:hlinkClick>
              </a:rPr>
              <a:t>décret n° 2016-1606 du 25 novembre 2016</a:t>
            </a:r>
            <a:r>
              <a:rPr lang="fr-FR" sz="1400" b="0" i="0" dirty="0">
                <a:effectLst/>
              </a:rPr>
              <a:t>).</a:t>
            </a:r>
          </a:p>
          <a:p>
            <a:r>
              <a:rPr lang="fr-FR" sz="1400" dirty="0"/>
              <a:t> </a:t>
            </a:r>
            <a:r>
              <a:rPr lang="fr-FR" sz="1400" b="0" i="0" dirty="0">
                <a:effectLst/>
              </a:rPr>
              <a:t>Tous les évènements indésirables méritent d’être analysés afin de comprendre les raisons de leur survenue et trouver la façon d’éviter qu’ils se reproduisent. De plus, les évènements graves sont déclarés afin de développer un partage d’expériences aux niveaux régional et national.</a:t>
            </a:r>
          </a:p>
          <a:p>
            <a:endParaRPr lang="fr-FR" sz="1400" dirty="0"/>
          </a:p>
        </p:txBody>
      </p:sp>
      <p:pic>
        <p:nvPicPr>
          <p:cNvPr id="5" name="Image 4">
            <a:extLst>
              <a:ext uri="{FF2B5EF4-FFF2-40B4-BE49-F238E27FC236}">
                <a16:creationId xmlns:a16="http://schemas.microsoft.com/office/drawing/2014/main" id="{A164A8AE-5032-D630-3EE4-F23BCA2C6D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4" y="2924944"/>
            <a:ext cx="5715000" cy="3409950"/>
          </a:xfrm>
          <a:prstGeom prst="rect">
            <a:avLst/>
          </a:prstGeom>
        </p:spPr>
      </p:pic>
    </p:spTree>
    <p:extLst>
      <p:ext uri="{BB962C8B-B14F-4D97-AF65-F5344CB8AC3E}">
        <p14:creationId xmlns:p14="http://schemas.microsoft.com/office/powerpoint/2010/main" val="126995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RMM « réseau » dans le RSPP</a:t>
            </a:r>
            <a:endParaRPr lang="fr-FR" dirty="0"/>
          </a:p>
        </p:txBody>
      </p:sp>
      <p:sp>
        <p:nvSpPr>
          <p:cNvPr id="3" name="Espace réservé du contenu 2"/>
          <p:cNvSpPr>
            <a:spLocks noGrp="1"/>
          </p:cNvSpPr>
          <p:nvPr>
            <p:ph idx="1"/>
          </p:nvPr>
        </p:nvSpPr>
        <p:spPr/>
        <p:txBody>
          <a:bodyPr/>
          <a:lstStyle/>
          <a:p>
            <a:pPr>
              <a:buFont typeface="Wingdings" panose="05000000000000000000" pitchFamily="2" charset="2"/>
              <a:buChar char="Ø"/>
            </a:pPr>
            <a:r>
              <a:rPr lang="fr-FR" dirty="0" smtClean="0"/>
              <a:t> Depuis 2017</a:t>
            </a:r>
          </a:p>
          <a:p>
            <a:pPr>
              <a:buFont typeface="Wingdings" panose="05000000000000000000" pitchFamily="2" charset="2"/>
              <a:buChar char="Ø"/>
            </a:pPr>
            <a:r>
              <a:rPr lang="fr-FR" dirty="0" smtClean="0"/>
              <a:t> Copil RMM</a:t>
            </a:r>
          </a:p>
          <a:p>
            <a:pPr>
              <a:buFont typeface="Wingdings" panose="05000000000000000000" pitchFamily="2" charset="2"/>
              <a:buChar char="Ø"/>
            </a:pPr>
            <a:r>
              <a:rPr lang="fr-FR" dirty="0" smtClean="0"/>
              <a:t> Partenariat avec la STARAQS</a:t>
            </a:r>
          </a:p>
          <a:p>
            <a:pPr>
              <a:buFont typeface="Wingdings" panose="05000000000000000000" pitchFamily="2" charset="2"/>
              <a:buChar char="Ø"/>
            </a:pPr>
            <a:r>
              <a:rPr lang="fr-FR" dirty="0" smtClean="0"/>
              <a:t> Fiche de déclaration d’un EIAS (évènement indésirable associé aux soins) ou d’un EIGS</a:t>
            </a:r>
            <a:endParaRPr lang="fr-FR" dirty="0"/>
          </a:p>
          <a:p>
            <a:pPr>
              <a:buFont typeface="Wingdings" panose="05000000000000000000" pitchFamily="2" charset="2"/>
              <a:buChar char="Ø"/>
            </a:pPr>
            <a:r>
              <a:rPr lang="fr-FR" dirty="0" smtClean="0"/>
              <a:t> RMM d’équipe</a:t>
            </a:r>
          </a:p>
          <a:p>
            <a:pPr>
              <a:buFont typeface="Wingdings" panose="05000000000000000000" pitchFamily="2" charset="2"/>
              <a:buChar char="Ø"/>
            </a:pPr>
            <a:r>
              <a:rPr lang="fr-FR" dirty="0" smtClean="0"/>
              <a:t> Plan d’actions </a:t>
            </a:r>
          </a:p>
          <a:p>
            <a:pPr>
              <a:buFont typeface="Wingdings" panose="05000000000000000000" pitchFamily="2" charset="2"/>
              <a:buChar char="Ø"/>
            </a:pPr>
            <a:r>
              <a:rPr lang="fr-FR" dirty="0" smtClean="0"/>
              <a:t> 2 à 3 RMM par an</a:t>
            </a:r>
            <a:endParaRPr lang="fr-FR" dirty="0"/>
          </a:p>
        </p:txBody>
      </p:sp>
    </p:spTree>
    <p:extLst>
      <p:ext uri="{BB962C8B-B14F-4D97-AF65-F5344CB8AC3E}">
        <p14:creationId xmlns:p14="http://schemas.microsoft.com/office/powerpoint/2010/main" val="3961070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p:txBody>
          <a:bodyPr/>
          <a:lstStyle/>
          <a:p>
            <a:r>
              <a:rPr lang="fr-FR" altLang="fr-FR" dirty="0"/>
              <a:t>Méthode </a:t>
            </a:r>
            <a:r>
              <a:rPr lang="fr-FR" altLang="fr-FR" dirty="0" smtClean="0"/>
              <a:t>ALARM</a:t>
            </a:r>
            <a:br>
              <a:rPr lang="fr-FR" altLang="fr-FR" dirty="0" smtClean="0"/>
            </a:br>
            <a:r>
              <a:rPr lang="fr-FR" altLang="fr-FR" sz="1600" dirty="0" smtClean="0"/>
              <a:t>(</a:t>
            </a:r>
            <a:r>
              <a:rPr lang="fr-FR" altLang="fr-FR" sz="1600" cap="none" dirty="0" smtClean="0"/>
              <a:t>Association of </a:t>
            </a:r>
            <a:r>
              <a:rPr lang="fr-FR" altLang="fr-FR" sz="1600" cap="none" dirty="0" err="1" smtClean="0"/>
              <a:t>Litigation</a:t>
            </a:r>
            <a:r>
              <a:rPr lang="fr-FR" altLang="fr-FR" sz="1600" cap="none" dirty="0" smtClean="0"/>
              <a:t> And </a:t>
            </a:r>
            <a:r>
              <a:rPr lang="fr-FR" altLang="fr-FR" sz="1600" cap="none" dirty="0" err="1" smtClean="0"/>
              <a:t>Risk</a:t>
            </a:r>
            <a:r>
              <a:rPr lang="fr-FR" altLang="fr-FR" sz="1600" cap="none" dirty="0" smtClean="0"/>
              <a:t> Management)</a:t>
            </a:r>
            <a:endParaRPr lang="fr-FR" altLang="fr-FR" cap="none" dirty="0"/>
          </a:p>
        </p:txBody>
      </p:sp>
      <p:sp>
        <p:nvSpPr>
          <p:cNvPr id="3075" name="Espace réservé du contenu 2"/>
          <p:cNvSpPr>
            <a:spLocks noGrp="1"/>
          </p:cNvSpPr>
          <p:nvPr>
            <p:ph idx="1"/>
          </p:nvPr>
        </p:nvSpPr>
        <p:spPr/>
        <p:txBody>
          <a:bodyPr/>
          <a:lstStyle/>
          <a:p>
            <a:pPr marL="514350" indent="-514350">
              <a:buFont typeface="Calibri" pitchFamily="34" charset="0"/>
              <a:buAutoNum type="arabicPeriod"/>
            </a:pPr>
            <a:r>
              <a:rPr lang="fr-FR" altLang="fr-FR" dirty="0"/>
              <a:t>Reconstitution de la chronologie des évènements</a:t>
            </a:r>
          </a:p>
          <a:p>
            <a:pPr marL="514350" indent="-514350">
              <a:buFont typeface="Calibri" pitchFamily="34" charset="0"/>
              <a:buAutoNum type="arabicPeriod"/>
            </a:pPr>
            <a:r>
              <a:rPr lang="fr-FR" altLang="fr-FR" dirty="0"/>
              <a:t>Identification des écarts de soins</a:t>
            </a:r>
          </a:p>
          <a:p>
            <a:pPr marL="514350" indent="-514350">
              <a:buFont typeface="Calibri" pitchFamily="34" charset="0"/>
              <a:buAutoNum type="arabicPeriod"/>
            </a:pPr>
            <a:r>
              <a:rPr lang="fr-FR" altLang="fr-FR" dirty="0"/>
              <a:t>Analyse des facteurs contributifs et des facteurs influents</a:t>
            </a:r>
          </a:p>
          <a:p>
            <a:pPr marL="514350" indent="-514350">
              <a:buFont typeface="Calibri" pitchFamily="34" charset="0"/>
              <a:buAutoNum type="arabicPeriod"/>
            </a:pPr>
            <a:r>
              <a:rPr lang="fr-FR" altLang="fr-FR" dirty="0"/>
              <a:t>Proposition d’un plan d’action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a:xfrm>
            <a:off x="827584" y="836712"/>
            <a:ext cx="7687766" cy="759618"/>
          </a:xfrm>
        </p:spPr>
        <p:txBody>
          <a:bodyPr/>
          <a:lstStyle/>
          <a:p>
            <a:pPr eaLnBrk="1" hangingPunct="1"/>
            <a:r>
              <a:rPr lang="fr-FR" altLang="fr-FR" dirty="0"/>
              <a:t>Description de la situation</a:t>
            </a:r>
          </a:p>
        </p:txBody>
      </p:sp>
      <p:sp>
        <p:nvSpPr>
          <p:cNvPr id="3" name="Espace réservé du contenu 2"/>
          <p:cNvSpPr>
            <a:spLocks noGrp="1"/>
          </p:cNvSpPr>
          <p:nvPr>
            <p:ph idx="1"/>
          </p:nvPr>
        </p:nvSpPr>
        <p:spPr>
          <a:xfrm>
            <a:off x="683568" y="1772816"/>
            <a:ext cx="8235424" cy="4742437"/>
          </a:xfrm>
        </p:spPr>
        <p:txBody>
          <a:bodyPr rtlCol="0">
            <a:noAutofit/>
          </a:bodyPr>
          <a:lstStyle/>
          <a:p>
            <a:pPr eaLnBrk="1" fontAlgn="auto" hangingPunct="1">
              <a:spcAft>
                <a:spcPts val="0"/>
              </a:spcAft>
              <a:buFont typeface="Arial" panose="020B0604020202020204" pitchFamily="34" charset="0"/>
              <a:buChar char="•"/>
              <a:defRPr/>
            </a:pPr>
            <a:r>
              <a:rPr lang="fr-FR" dirty="0" smtClean="0">
                <a:cs typeface="Calibri"/>
              </a:rPr>
              <a:t> Nourrisson </a:t>
            </a:r>
            <a:r>
              <a:rPr lang="fr-FR" dirty="0">
                <a:cs typeface="Calibri"/>
              </a:rPr>
              <a:t>à J14 hospitalisé en urgence en hypothermie sévère suite à une rupture d’hébergement </a:t>
            </a:r>
          </a:p>
          <a:p>
            <a:pPr eaLnBrk="1" fontAlgn="auto" hangingPunct="1">
              <a:spcAft>
                <a:spcPts val="0"/>
              </a:spcAft>
              <a:buFont typeface="Arial" panose="020B0604020202020204" pitchFamily="34" charset="0"/>
              <a:buChar char="•"/>
              <a:defRPr/>
            </a:pPr>
            <a:r>
              <a:rPr lang="fr-FR" dirty="0" smtClean="0">
                <a:cs typeface="Calibri"/>
              </a:rPr>
              <a:t> Mère </a:t>
            </a:r>
            <a:r>
              <a:rPr lang="fr-FR" dirty="0">
                <a:cs typeface="Calibri"/>
              </a:rPr>
              <a:t>II P, âgée de 41 ans,  originaire du Coté d'Ivoire avec une situation irrégulière sur le territoire français, enceinte  (avant EIGS)</a:t>
            </a:r>
          </a:p>
          <a:p>
            <a:pPr>
              <a:spcAft>
                <a:spcPts val="0"/>
              </a:spcAft>
              <a:buFont typeface="Arial" panose="020B0604020202020204" pitchFamily="34" charset="0"/>
              <a:buChar char="•"/>
              <a:defRPr/>
            </a:pPr>
            <a:r>
              <a:rPr lang="fr-FR" dirty="0" smtClean="0">
                <a:cs typeface="Calibri"/>
              </a:rPr>
              <a:t> Suivi </a:t>
            </a:r>
            <a:r>
              <a:rPr lang="fr-FR" dirty="0">
                <a:cs typeface="Calibri"/>
              </a:rPr>
              <a:t>de grossesse à l'hôpital 1, grossesse simple, sans complication</a:t>
            </a:r>
          </a:p>
          <a:p>
            <a:pPr>
              <a:spcAft>
                <a:spcPts val="0"/>
              </a:spcAft>
              <a:buFont typeface="Arial" panose="020B0604020202020204" pitchFamily="34" charset="0"/>
              <a:buChar char="•"/>
              <a:defRPr/>
            </a:pPr>
            <a:r>
              <a:rPr lang="fr-FR" dirty="0" smtClean="0">
                <a:cs typeface="Calibri"/>
              </a:rPr>
              <a:t> Accouchement </a:t>
            </a:r>
            <a:r>
              <a:rPr lang="fr-FR" dirty="0">
                <a:cs typeface="Calibri"/>
              </a:rPr>
              <a:t>à 37SA par CS pour suspicion RCIU et doppler ombilical pathologique &gt;&gt; naissance d'un nouveau-né du sexe féminin, poids à la naissance 2.205gr </a:t>
            </a:r>
          </a:p>
          <a:p>
            <a:pPr>
              <a:spcAft>
                <a:spcPts val="0"/>
              </a:spcAft>
              <a:buFont typeface="Arial" panose="020B0604020202020204" pitchFamily="34" charset="0"/>
              <a:buChar char="•"/>
              <a:defRPr/>
            </a:pPr>
            <a:r>
              <a:rPr lang="fr-FR" dirty="0" smtClean="0">
                <a:cs typeface="Calibri"/>
              </a:rPr>
              <a:t> Durée </a:t>
            </a:r>
            <a:r>
              <a:rPr lang="fr-FR" dirty="0">
                <a:cs typeface="Calibri"/>
              </a:rPr>
              <a:t>d'hospitalisation post-partum = 7 jours pour faute d'hébergement</a:t>
            </a:r>
          </a:p>
          <a:p>
            <a:pPr>
              <a:spcAft>
                <a:spcPts val="0"/>
              </a:spcAft>
              <a:buFont typeface="Arial" panose="020B0604020202020204" pitchFamily="34" charset="0"/>
              <a:buChar char="•"/>
              <a:defRPr/>
            </a:pPr>
            <a:r>
              <a:rPr lang="fr-FR" dirty="0" smtClean="0">
                <a:cs typeface="Calibri"/>
              </a:rPr>
              <a:t> Madame </a:t>
            </a:r>
            <a:r>
              <a:rPr lang="fr-FR" dirty="0">
                <a:cs typeface="Calibri"/>
              </a:rPr>
              <a:t>a connu 5 lieux d'hébergement différents au cours de sa grossesse( rue, hôtel 115, Utopia 56, Halte de nuit, CHU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753527" y="884894"/>
            <a:ext cx="4762872" cy="562074"/>
          </a:xfrm>
        </p:spPr>
        <p:txBody>
          <a:bodyPr>
            <a:normAutofit fontScale="90000"/>
          </a:bodyPr>
          <a:lstStyle/>
          <a:p>
            <a:r>
              <a:rPr lang="fr-FR" altLang="fr-FR" dirty="0"/>
              <a:t>Parcours</a:t>
            </a:r>
          </a:p>
        </p:txBody>
      </p:sp>
      <p:sp>
        <p:nvSpPr>
          <p:cNvPr id="8198" name="ZoneTexte 10"/>
          <p:cNvSpPr txBox="1">
            <a:spLocks noChangeArrowheads="1"/>
          </p:cNvSpPr>
          <p:nvPr/>
        </p:nvSpPr>
        <p:spPr bwMode="auto">
          <a:xfrm>
            <a:off x="1714500" y="3313113"/>
            <a:ext cx="184731" cy="553998"/>
          </a:xfrm>
          <a:prstGeom prst="rect">
            <a:avLst/>
          </a:prstGeom>
          <a:noFill/>
          <a:ln w="9525">
            <a:noFill/>
            <a:miter lim="800000"/>
            <a:headEnd/>
            <a:tailEnd/>
          </a:ln>
        </p:spPr>
        <p:txBody>
          <a:bodyPr wrap="none">
            <a:spAutoFit/>
          </a:bodyPr>
          <a:lstStyle/>
          <a:p>
            <a:pPr eaLnBrk="1" hangingPunct="1"/>
            <a:endParaRPr lang="fr-FR" altLang="fr-FR" sz="1200" dirty="0"/>
          </a:p>
          <a:p>
            <a:pPr eaLnBrk="1" hangingPunct="1"/>
            <a:endParaRPr lang="fr-FR" altLang="fr-FR" dirty="0"/>
          </a:p>
        </p:txBody>
      </p:sp>
      <p:graphicFrame>
        <p:nvGraphicFramePr>
          <p:cNvPr id="2" name="Diagramme 1"/>
          <p:cNvGraphicFramePr/>
          <p:nvPr>
            <p:extLst>
              <p:ext uri="{D42A27DB-BD31-4B8C-83A1-F6EECF244321}">
                <p14:modId xmlns:p14="http://schemas.microsoft.com/office/powerpoint/2010/main" val="60934541"/>
              </p:ext>
            </p:extLst>
          </p:nvPr>
        </p:nvGraphicFramePr>
        <p:xfrm>
          <a:off x="401782" y="1214760"/>
          <a:ext cx="8436698" cy="4518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rot="10800000" flipV="1">
            <a:off x="5868144" y="476672"/>
            <a:ext cx="2592288" cy="1242144"/>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600" b="1" dirty="0"/>
              <a:t>35 SA</a:t>
            </a:r>
          </a:p>
          <a:p>
            <a:pPr algn="ctr"/>
            <a:r>
              <a:rPr lang="fr-FR" sz="1600" dirty="0"/>
              <a:t>Mise à jour de la fiche SIAO: demande de réorientation après l’accouchement en CHU Famille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81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1"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457200" y="134119"/>
            <a:ext cx="8229600" cy="281037"/>
          </a:xfrm>
        </p:spPr>
        <p:txBody>
          <a:bodyPr>
            <a:normAutofit fontScale="90000"/>
          </a:bodyPr>
          <a:lstStyle/>
          <a:p>
            <a:r>
              <a:rPr lang="fr-FR" altLang="fr-FR" sz="3200" dirty="0"/>
              <a:t>Parcours</a:t>
            </a:r>
          </a:p>
        </p:txBody>
      </p:sp>
      <p:sp>
        <p:nvSpPr>
          <p:cNvPr id="8198" name="ZoneTexte 10"/>
          <p:cNvSpPr txBox="1">
            <a:spLocks noChangeArrowheads="1"/>
          </p:cNvSpPr>
          <p:nvPr/>
        </p:nvSpPr>
        <p:spPr bwMode="auto">
          <a:xfrm>
            <a:off x="1714500" y="3313113"/>
            <a:ext cx="184731" cy="553998"/>
          </a:xfrm>
          <a:prstGeom prst="rect">
            <a:avLst/>
          </a:prstGeom>
          <a:noFill/>
          <a:ln w="9525">
            <a:noFill/>
            <a:miter lim="800000"/>
            <a:headEnd/>
            <a:tailEnd/>
          </a:ln>
        </p:spPr>
        <p:txBody>
          <a:bodyPr wrap="none">
            <a:spAutoFit/>
          </a:bodyPr>
          <a:lstStyle/>
          <a:p>
            <a:pPr eaLnBrk="1" hangingPunct="1"/>
            <a:endParaRPr lang="fr-FR" altLang="fr-FR" sz="1200" dirty="0"/>
          </a:p>
          <a:p>
            <a:pPr eaLnBrk="1" hangingPunct="1"/>
            <a:endParaRPr lang="fr-FR" altLang="fr-FR" dirty="0"/>
          </a:p>
        </p:txBody>
      </p:sp>
      <p:graphicFrame>
        <p:nvGraphicFramePr>
          <p:cNvPr id="2" name="Diagramme 1"/>
          <p:cNvGraphicFramePr/>
          <p:nvPr>
            <p:extLst>
              <p:ext uri="{D42A27DB-BD31-4B8C-83A1-F6EECF244321}">
                <p14:modId xmlns:p14="http://schemas.microsoft.com/office/powerpoint/2010/main" val="2624507924"/>
              </p:ext>
            </p:extLst>
          </p:nvPr>
        </p:nvGraphicFramePr>
        <p:xfrm>
          <a:off x="199586" y="1229258"/>
          <a:ext cx="8784976"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230960" y="562669"/>
            <a:ext cx="1668271" cy="1138139"/>
          </a:xfrm>
          <a:prstGeom prst="wedgeRectCallout">
            <a:avLst>
              <a:gd name="adj1" fmla="val -32198"/>
              <a:gd name="adj2" fmla="val 5090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400" dirty="0"/>
              <a:t>Mise à jour de la fiche SIAO par l’AS de maternité  à J1</a:t>
            </a:r>
          </a:p>
        </p:txBody>
      </p:sp>
      <p:sp>
        <p:nvSpPr>
          <p:cNvPr id="4" name="Rectangle 3"/>
          <p:cNvSpPr/>
          <p:nvPr/>
        </p:nvSpPr>
        <p:spPr>
          <a:xfrm>
            <a:off x="2001707" y="574082"/>
            <a:ext cx="1636110" cy="1126725"/>
          </a:xfrm>
          <a:prstGeom prst="wedgeRectCallout">
            <a:avLst>
              <a:gd name="adj1" fmla="val -34947"/>
              <a:gd name="adj2" fmla="val 49673"/>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400" dirty="0"/>
              <a:t>Sortie de maternité en CHU famille ou </a:t>
            </a:r>
            <a:r>
              <a:rPr lang="fr-FR" sz="1400" dirty="0" err="1"/>
              <a:t>hotel</a:t>
            </a:r>
            <a:r>
              <a:rPr lang="fr-FR" sz="1400" dirty="0"/>
              <a:t> 115 long séjour</a:t>
            </a:r>
          </a:p>
        </p:txBody>
      </p:sp>
      <p:sp>
        <p:nvSpPr>
          <p:cNvPr id="5" name="Rectangle 4"/>
          <p:cNvSpPr/>
          <p:nvPr/>
        </p:nvSpPr>
        <p:spPr>
          <a:xfrm>
            <a:off x="3835990" y="574083"/>
            <a:ext cx="1960146" cy="1080120"/>
          </a:xfrm>
          <a:prstGeom prst="wedgeRectCallout">
            <a:avLst>
              <a:gd name="adj1" fmla="val -26590"/>
              <a:gd name="adj2" fmla="val 4591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400" dirty="0"/>
              <a:t>Envoi SMS nouvel orientation 115 la veille ou le matin de la fin d’hébergement</a:t>
            </a:r>
          </a:p>
        </p:txBody>
      </p:sp>
    </p:spTree>
    <p:extLst>
      <p:ext uri="{BB962C8B-B14F-4D97-AF65-F5344CB8AC3E}">
        <p14:creationId xmlns:p14="http://schemas.microsoft.com/office/powerpoint/2010/main" val="39017598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81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p:bldP spid="3" grpId="0" animBg="1"/>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Description situation (2)</a:t>
            </a:r>
          </a:p>
        </p:txBody>
      </p:sp>
      <p:sp>
        <p:nvSpPr>
          <p:cNvPr id="3" name="Espace réservé du contenu 2"/>
          <p:cNvSpPr>
            <a:spLocks noGrp="1"/>
          </p:cNvSpPr>
          <p:nvPr>
            <p:ph idx="1"/>
          </p:nvPr>
        </p:nvSpPr>
        <p:spPr/>
        <p:txBody>
          <a:bodyPr>
            <a:normAutofit lnSpcReduction="10000"/>
          </a:bodyPr>
          <a:lstStyle/>
          <a:p>
            <a:pPr>
              <a:spcAft>
                <a:spcPts val="0"/>
              </a:spcAft>
              <a:buFont typeface="Arial" panose="020B0604020202020204" pitchFamily="34" charset="0"/>
              <a:buChar char="•"/>
              <a:defRPr/>
            </a:pPr>
            <a:r>
              <a:rPr lang="fr-FR" sz="2400" b="1" u="sng" dirty="0" smtClean="0">
                <a:cs typeface="Calibri"/>
              </a:rPr>
              <a:t> Description </a:t>
            </a:r>
            <a:r>
              <a:rPr lang="fr-FR" sz="2400" b="1" u="sng" dirty="0">
                <a:cs typeface="Calibri"/>
              </a:rPr>
              <a:t>de l' Evènement Indésirable </a:t>
            </a:r>
            <a:r>
              <a:rPr lang="fr-FR" sz="2400" b="1" u="sng" dirty="0" smtClean="0">
                <a:cs typeface="Calibri"/>
              </a:rPr>
              <a:t>:</a:t>
            </a:r>
          </a:p>
          <a:p>
            <a:pPr marL="0" indent="0">
              <a:spcAft>
                <a:spcPts val="0"/>
              </a:spcAft>
              <a:buNone/>
              <a:defRPr/>
            </a:pPr>
            <a:endParaRPr lang="fr-FR" sz="900" b="1" u="sng" dirty="0">
              <a:cs typeface="Calibri"/>
            </a:endParaRPr>
          </a:p>
          <a:p>
            <a:pPr lvl="2">
              <a:spcAft>
                <a:spcPts val="0"/>
              </a:spcAft>
              <a:buFont typeface="Courier New" panose="02070309020205020404" pitchFamily="49" charset="0"/>
              <a:buChar char="o"/>
              <a:defRPr/>
            </a:pPr>
            <a:r>
              <a:rPr lang="fr-FR" sz="2000" dirty="0" smtClean="0">
                <a:cs typeface="Calibri"/>
              </a:rPr>
              <a:t> </a:t>
            </a:r>
            <a:r>
              <a:rPr lang="fr-FR" sz="2400" dirty="0" smtClean="0">
                <a:cs typeface="Calibri"/>
              </a:rPr>
              <a:t>Sortie </a:t>
            </a:r>
            <a:r>
              <a:rPr lang="fr-FR" sz="2400" dirty="0">
                <a:cs typeface="Calibri"/>
              </a:rPr>
              <a:t>de la maternité  avec un hébergement de courte durée </a:t>
            </a:r>
          </a:p>
          <a:p>
            <a:pPr lvl="2">
              <a:spcAft>
                <a:spcPts val="0"/>
              </a:spcAft>
              <a:buFont typeface="Courier New" panose="02070309020205020404" pitchFamily="49" charset="0"/>
              <a:buChar char="o"/>
              <a:defRPr/>
            </a:pPr>
            <a:r>
              <a:rPr lang="fr-FR" sz="2400" dirty="0" smtClean="0">
                <a:cs typeface="Calibri"/>
              </a:rPr>
              <a:t> Fin </a:t>
            </a:r>
            <a:r>
              <a:rPr lang="fr-FR" sz="2400" dirty="0">
                <a:cs typeface="Calibri"/>
              </a:rPr>
              <a:t>d'hébergement  sans réorientation de la part du 115 , Madame est orientée vers Utopia 56</a:t>
            </a:r>
          </a:p>
          <a:p>
            <a:pPr lvl="2">
              <a:spcAft>
                <a:spcPts val="0"/>
              </a:spcAft>
              <a:buFont typeface="Courier New" panose="02070309020205020404" pitchFamily="49" charset="0"/>
              <a:buChar char="o"/>
              <a:defRPr/>
            </a:pPr>
            <a:r>
              <a:rPr lang="fr-FR" sz="2400" dirty="0" smtClean="0">
                <a:cs typeface="Calibri"/>
              </a:rPr>
              <a:t> Crise </a:t>
            </a:r>
            <a:r>
              <a:rPr lang="fr-FR" sz="2400" dirty="0" err="1">
                <a:cs typeface="Calibri"/>
              </a:rPr>
              <a:t>tonico</a:t>
            </a:r>
            <a:r>
              <a:rPr lang="fr-FR" sz="2400" dirty="0">
                <a:cs typeface="Calibri"/>
              </a:rPr>
              <a:t>-clonique des 4 membres avec perte de contact, hypersalivation et regard fixe pour une durée de moins de 5 minutes (juste après consommer son biberon) </a:t>
            </a:r>
          </a:p>
          <a:p>
            <a:pPr lvl="2">
              <a:spcAft>
                <a:spcPts val="0"/>
              </a:spcAft>
              <a:buFont typeface="Courier New" panose="02070309020205020404" pitchFamily="49" charset="0"/>
              <a:buChar char="o"/>
              <a:defRPr/>
            </a:pPr>
            <a:r>
              <a:rPr lang="fr-FR" sz="2400" b="1" dirty="0" smtClean="0">
                <a:cs typeface="Calibri"/>
              </a:rPr>
              <a:t> Conclusion </a:t>
            </a:r>
            <a:r>
              <a:rPr lang="fr-FR" sz="2400" b="1" dirty="0">
                <a:cs typeface="Calibri"/>
              </a:rPr>
              <a:t>de l'hospitalisation : malaise du nourrisson au cours d'un épisode d'hypothermie </a:t>
            </a:r>
          </a:p>
          <a:p>
            <a:pPr marL="0" indent="0">
              <a:spcAft>
                <a:spcPts val="0"/>
              </a:spcAft>
              <a:buNone/>
              <a:defRPr/>
            </a:pPr>
            <a:endParaRPr lang="fr-FR" sz="1400" dirty="0">
              <a:cs typeface="Calibri"/>
            </a:endParaRPr>
          </a:p>
        </p:txBody>
      </p:sp>
    </p:spTree>
    <p:extLst>
      <p:ext uri="{BB962C8B-B14F-4D97-AF65-F5344CB8AC3E}">
        <p14:creationId xmlns:p14="http://schemas.microsoft.com/office/powerpoint/2010/main" val="3366953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p:txBody>
          <a:bodyPr/>
          <a:lstStyle/>
          <a:p>
            <a:r>
              <a:rPr lang="fr-FR" altLang="fr-FR"/>
              <a:t>Méthode ALARME</a:t>
            </a:r>
          </a:p>
        </p:txBody>
      </p:sp>
      <p:sp>
        <p:nvSpPr>
          <p:cNvPr id="3" name="Espace réservé du contenu 2"/>
          <p:cNvSpPr>
            <a:spLocks noGrp="1"/>
          </p:cNvSpPr>
          <p:nvPr>
            <p:ph idx="1"/>
          </p:nvPr>
        </p:nvSpPr>
        <p:spPr/>
        <p:txBody>
          <a:bodyPr/>
          <a:lstStyle/>
          <a:p>
            <a:pPr marL="514350" indent="-514350">
              <a:buFont typeface="+mj-lt"/>
              <a:buAutoNum type="arabicPeriod"/>
              <a:defRPr/>
            </a:pPr>
            <a:r>
              <a:rPr lang="fr-FR" dirty="0">
                <a:solidFill>
                  <a:schemeClr val="bg1">
                    <a:lumMod val="75000"/>
                  </a:schemeClr>
                </a:solidFill>
              </a:rPr>
              <a:t>Reconstitution de la chronologie des évènements</a:t>
            </a:r>
          </a:p>
          <a:p>
            <a:pPr marL="514350" indent="-514350">
              <a:buFont typeface="+mj-lt"/>
              <a:buAutoNum type="arabicPeriod"/>
              <a:defRPr/>
            </a:pPr>
            <a:r>
              <a:rPr lang="fr-FR" dirty="0"/>
              <a:t>Identification des écarts de prise en charge</a:t>
            </a:r>
          </a:p>
          <a:p>
            <a:pPr marL="514350" indent="-514350">
              <a:buFont typeface="+mj-lt"/>
              <a:buAutoNum type="arabicPeriod"/>
              <a:defRPr/>
            </a:pPr>
            <a:r>
              <a:rPr lang="fr-FR" dirty="0">
                <a:solidFill>
                  <a:schemeClr val="bg1">
                    <a:lumMod val="75000"/>
                  </a:schemeClr>
                </a:solidFill>
              </a:rPr>
              <a:t>Analyse des facteurs contributifs et des facteurs influents</a:t>
            </a:r>
          </a:p>
          <a:p>
            <a:pPr marL="514350" indent="-514350">
              <a:buFont typeface="+mj-lt"/>
              <a:buAutoNum type="arabicPeriod"/>
              <a:defRPr/>
            </a:pPr>
            <a:r>
              <a:rPr lang="fr-FR" dirty="0">
                <a:solidFill>
                  <a:schemeClr val="bg1">
                    <a:lumMod val="75000"/>
                  </a:schemeClr>
                </a:solidFill>
              </a:rPr>
              <a:t>Proposition d’un plan d’action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1522</TotalTime>
  <Words>1004</Words>
  <Application>Microsoft Office PowerPoint</Application>
  <PresentationFormat>Affichage à l'écran (4:3)</PresentationFormat>
  <Paragraphs>148</Paragraphs>
  <Slides>16</Slides>
  <Notes>2</Notes>
  <HiddenSlides>1</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16</vt:i4>
      </vt:variant>
    </vt:vector>
  </HeadingPairs>
  <TitlesOfParts>
    <vt:vector size="27" baseType="lpstr">
      <vt:lpstr>Arial</vt:lpstr>
      <vt:lpstr>Arial Nova</vt:lpstr>
      <vt:lpstr>Calibri</vt:lpstr>
      <vt:lpstr>Courier New</vt:lpstr>
      <vt:lpstr>Playfair Display</vt:lpstr>
      <vt:lpstr>Times New Roman</vt:lpstr>
      <vt:lpstr>Tw Cen MT</vt:lpstr>
      <vt:lpstr>Tw Cen MT Condensed</vt:lpstr>
      <vt:lpstr>Wingdings</vt:lpstr>
      <vt:lpstr>Wingdings 3</vt:lpstr>
      <vt:lpstr>Intégral</vt:lpstr>
      <vt:lpstr>Retour sur une Revue Morbi-Mortalité sur un parcours ville-hôpital parisien </vt:lpstr>
      <vt:lpstr>  Déclarer les événements indésirables graves associés aux soins (EIGS) </vt:lpstr>
      <vt:lpstr>RMM « réseau » dans le RSPP</vt:lpstr>
      <vt:lpstr>Méthode ALARM (Association of Litigation And Risk Management)</vt:lpstr>
      <vt:lpstr>Description de la situation</vt:lpstr>
      <vt:lpstr>Parcours</vt:lpstr>
      <vt:lpstr>Parcours</vt:lpstr>
      <vt:lpstr>Description situation (2)</vt:lpstr>
      <vt:lpstr>Méthode ALARME</vt:lpstr>
      <vt:lpstr>ECARTS PRISE EN CHARGE SOCIALE</vt:lpstr>
      <vt:lpstr>Méthode ALARME</vt:lpstr>
      <vt:lpstr>Présentation PowerPoint</vt:lpstr>
      <vt:lpstr>Méthode ALARME</vt:lpstr>
      <vt:lpstr>Plan d ’action</vt:lpstr>
      <vt:lpstr>Plan d ’action</vt:lpstr>
      <vt:lpstr>Liens utiles </vt:lpstr>
    </vt:vector>
  </TitlesOfParts>
  <Company>FHSJ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RMM Ville-Hôpital</dc:title>
  <dc:creator>lboujenah</dc:creator>
  <cp:lastModifiedBy>Nathalie BAUNOT</cp:lastModifiedBy>
  <cp:revision>399</cp:revision>
  <dcterms:created xsi:type="dcterms:W3CDTF">2017-05-09T10:47:08Z</dcterms:created>
  <dcterms:modified xsi:type="dcterms:W3CDTF">2022-11-24T08:22:31Z</dcterms:modified>
</cp:coreProperties>
</file>